
<file path=[Content_Types].xml><?xml version="1.0" encoding="utf-8"?>
<Types xmlns="http://schemas.openxmlformats.org/package/2006/content-types">
  <Default Extension="xml" ContentType="application/vnd.openxmlformats-package.core-properties+xml"/>
  <Default Extension="rels" ContentType="application/vnd.openxmlformats-package.relationships+xml"/>
  <Default Extension="jpeg" ContentType="image/jpeg"/>
  <Default Extension="svg" ContentType="image/svg+xml"/>
  <Default Extension="png" ContentType="image/png"/>
  <Override PartName="/ppt/presentation.xml" ContentType="application/vnd.openxmlformats-officedocument.presentationml.presentation.main+xml"/>
  <Override PartName="/ppt/slides/slide41.xml" ContentType="application/vnd.openxmlformats-officedocument.presentationml.slid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slideLayouts/slideLayout1012.xml" ContentType="application/vnd.openxmlformats-officedocument.presentationml.slideLayout+xml"/>
  <Override PartName="/ppt/slideLayouts/slideLayout913.xml" ContentType="application/vnd.openxmlformats-officedocument.presentationml.slideLayout+xml"/>
  <Override PartName="/ppt/theme/theme11.xml" ContentType="application/vnd.openxmlformats-officedocument.theme+xml"/>
  <Override PartName="/ppt/slides/slide92.xml" ContentType="application/vnd.openxmlformats-officedocument.presentationml.slide+xml"/>
  <Override PartName="/ppt/notesMasters/notesMaster11.xml" ContentType="application/vnd.openxmlformats-officedocument.presentationml.notesMaster+xml"/>
  <Override PartName="/ppt/theme/theme22.xml" ContentType="application/vnd.openxmlformats-officedocument.theme+xml"/>
  <Override PartName="/customXml/item3.xml" ContentType="application/xml"/>
  <Override PartName="/customXml/itemProps31.xml" ContentType="application/vnd.openxmlformats-officedocument.customXmlProperties+xml"/>
  <Override PartName="/ppt/viewProps.xml" ContentType="application/vnd.openxmlformats-officedocument.presentationml.viewProps+xml"/>
  <Override PartName="/ppt/slides/slide33.xml" ContentType="application/vnd.openxmlformats-officedocument.presentationml.slide+xml"/>
  <Override PartName="/ppt/slides/slide84.xml" ContentType="application/vnd.openxmlformats-officedocument.presentationml.slide+xml"/>
  <Override PartName="/ppt/slides/slide135.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126.xml" ContentType="application/vnd.openxmlformats-officedocument.presentationml.slide+xml"/>
  <Override PartName="/ppt/presProps.xml" ContentType="application/vnd.openxmlformats-officedocument.presentationml.presProps+xml"/>
  <Override PartName="/customXml/item13.xml" ContentType="application/xml"/>
  <Override PartName="/customXml/itemProps13.xml" ContentType="application/vnd.openxmlformats-officedocument.customXmlProperties+xml"/>
  <Override PartName="/ppt/slides/slide27.xml" ContentType="application/vnd.openxmlformats-officedocument.presentationml.slide+xml"/>
  <Override PartName="/ppt/slides/slide78.xml" ContentType="application/vnd.openxmlformats-officedocument.presentationml.slide+xml"/>
  <Override PartName="/ppt/slides/slide19.xml" ContentType="application/vnd.openxmlformats-officedocument.presentationml.slide+xml"/>
  <Override PartName="/ppt/slides/slide1110.xml" ContentType="application/vnd.openxmlformats-officedocument.presentationml.slide+xml"/>
  <Override PartName="/ppt/tableStyles.xml" ContentType="application/vnd.openxmlformats-officedocument.presentationml.tableStyles+xml"/>
  <Override PartName="/ppt/slides/slide611.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handoutMasters/handoutMaster11.xml" ContentType="application/vnd.openxmlformats-officedocument.presentationml.handoutMaster+xml"/>
  <Override PartName="/ppt/theme/theme33.xml" ContentType="application/vnd.openxmlformats-officedocument.theme+xml"/>
  <Override PartName="/ppt/slides/slide512.xml" ContentType="application/vnd.openxmlformats-officedocument.presentationml.slide+xml"/>
  <Override PartName="/ppt/slides/slide1013.xml" ContentType="application/vnd.openxmlformats-officedocument.presentationml.slide+xml"/>
  <Override PartName="/docMetadata/LabelInfo.xml" ContentType="application/vnd.ms-office.classificationlabel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microsoft.com/office/2020/02/relationships/classificationlabels" Target="/docMetadata/LabelInfo.xml" Id="rId6"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306" r:id="rId6"/>
    <p:sldId id="307" r:id="rId7"/>
    <p:sldId id="308" r:id="rId8"/>
    <p:sldId id="309" r:id="rId9"/>
    <p:sldId id="310" r:id="rId10"/>
    <p:sldId id="311" r:id="rId11"/>
    <p:sldId id="312" r:id="rId12"/>
    <p:sldId id="313" r:id="rId13"/>
    <p:sldId id="314" r:id="rId14"/>
    <p:sldId id="315" r:id="rId15"/>
    <p:sldId id="316"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7"/>
    <p:restoredTop sz="94682"/>
  </p:normalViewPr>
  <p:slideViewPr>
    <p:cSldViewPr snapToGrid="0">
      <p:cViewPr>
        <p:scale>
          <a:sx n="100" d="100"/>
          <a:sy n="100" d="100"/>
        </p:scale>
        <p:origin x="-312" y="-768"/>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notesMaster" Target="/ppt/notesMasters/notesMaster11.xml" Id="rId18" /><Relationship Type="http://schemas.openxmlformats.org/officeDocument/2006/relationships/customXml" Target="/customXml/item3.xml" Id="rId3" /><Relationship Type="http://schemas.openxmlformats.org/officeDocument/2006/relationships/viewProps" Target="/ppt/viewProps.xml" Id="rId21" /><Relationship Type="http://schemas.openxmlformats.org/officeDocument/2006/relationships/slide" Target="/ppt/slides/slide33.xml" Id="rId7" /><Relationship Type="http://schemas.openxmlformats.org/officeDocument/2006/relationships/slide" Target="/ppt/slides/slide84.xml" Id="rId12" /><Relationship Type="http://schemas.openxmlformats.org/officeDocument/2006/relationships/slide" Target="/ppt/slides/slide135.xml" Id="rId17" /><Relationship Type="http://schemas.openxmlformats.org/officeDocument/2006/relationships/customXml" Target="/customXml/item22.xml" Id="rId2" /><Relationship Type="http://schemas.openxmlformats.org/officeDocument/2006/relationships/slide" Target="/ppt/slides/slide126.xml" Id="rId16" /><Relationship Type="http://schemas.openxmlformats.org/officeDocument/2006/relationships/presProps" Target="/ppt/presProps.xml" Id="rId20" /><Relationship Type="http://schemas.openxmlformats.org/officeDocument/2006/relationships/customXml" Target="/customXml/item13.xml" Id="rId1" /><Relationship Type="http://schemas.openxmlformats.org/officeDocument/2006/relationships/slide" Target="/ppt/slides/slide27.xml" Id="rId6" /><Relationship Type="http://schemas.openxmlformats.org/officeDocument/2006/relationships/slide" Target="/ppt/slides/slide78.xml" Id="rId11" /><Relationship Type="http://schemas.openxmlformats.org/officeDocument/2006/relationships/slide" Target="/ppt/slides/slide19.xml" Id="rId5" /><Relationship Type="http://schemas.openxmlformats.org/officeDocument/2006/relationships/slide" Target="/ppt/slides/slide1110.xml" Id="rId15" /><Relationship Type="http://schemas.openxmlformats.org/officeDocument/2006/relationships/tableStyles" Target="/ppt/tableStyles.xml" Id="rId23" /><Relationship Type="http://schemas.openxmlformats.org/officeDocument/2006/relationships/slide" Target="/ppt/slides/slide611.xml" Id="rId10" /><Relationship Type="http://schemas.openxmlformats.org/officeDocument/2006/relationships/handoutMaster" Target="/ppt/handoutMasters/handoutMaster11.xml" Id="rId19" /><Relationship Type="http://schemas.openxmlformats.org/officeDocument/2006/relationships/slideMaster" Target="/ppt/slideMasters/slideMaster11.xml" Id="rId4" /><Relationship Type="http://schemas.openxmlformats.org/officeDocument/2006/relationships/slide" Target="/ppt/slides/slide512.xml" Id="rId9" /><Relationship Type="http://schemas.openxmlformats.org/officeDocument/2006/relationships/slide" Target="/ppt/slides/slide1013.xml" Id="rId14" /><Relationship Type="http://schemas.openxmlformats.org/officeDocument/2006/relationships/theme" Target="/ppt/theme/theme11.xml" Id="rId22" /></Relationships>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6_1" csCatId="accent6" phldr="1"/>
      <dgm:spPr/>
      <dgm:t>
        <a:bodyPr/>
        <a:lstStyle/>
        <a:p>
          <a:endParaRPr lang="en-US"/>
        </a:p>
      </dgm:t>
    </dgm:pt>
    <dgm:pt modelId="{A8C03FBB-4A75-4460-AEA6-DEAEB9C61496}">
      <dgm:prSet phldrT="[Text]" phldr="0" custT="1"/>
      <dgm:spPr/>
      <dgm:t>
        <a:bodyPr/>
        <a:lstStyle/>
        <a:p>
          <a:pPr>
            <a:defRPr b="1"/>
          </a:pPr>
          <a:r>
            <a:rPr lang="en-US" sz="2000" b="1" i="0" dirty="0">
              <a:latin typeface="+mn-lt"/>
            </a:rPr>
            <a:t>Q3</a:t>
          </a:r>
        </a:p>
      </dgm:t>
    </dgm:pt>
    <dgm:pt modelId="{4E972F7F-4B1B-47AA-A25B-1FFC561F1C76}" type="parTrans" cxnId="{D3D81948-D963-4D1E-AE16-9705EAF510FC}">
      <dgm:prSet/>
      <dgm:spPr/>
      <dgm:t>
        <a:bodyPr/>
        <a:lstStyle/>
        <a:p>
          <a:endParaRPr lang="en-US" sz="2000" b="0" i="0">
            <a:latin typeface="+mn-lt"/>
          </a:endParaRPr>
        </a:p>
      </dgm:t>
    </dgm:pt>
    <dgm:pt modelId="{67361508-930A-4A23-8CFC-BB56DA645C3C}" type="sibTrans" cxnId="{D3D81948-D963-4D1E-AE16-9705EAF510FC}">
      <dgm:prSet/>
      <dgm:spPr/>
      <dgm:t>
        <a:bodyPr/>
        <a:lstStyle/>
        <a:p>
          <a:endParaRPr lang="en-US" sz="2000" b="0" i="0">
            <a:latin typeface="+mn-lt"/>
          </a:endParaRPr>
        </a:p>
      </dgm:t>
    </dgm:pt>
    <dgm:pt modelId="{5E71F362-34DF-4EEC-92A3-0EFE450E05E4}">
      <dgm:prSet phldrT="[Text]" phldr="0" custT="1"/>
      <dgm:spPr/>
      <dgm:t>
        <a:bodyPr/>
        <a:lstStyle/>
        <a:p>
          <a:r>
            <a:rPr lang="en-US" sz="1800" b="0" i="0" dirty="0">
              <a:latin typeface="+mn-lt"/>
            </a:rPr>
            <a:t>Market research</a:t>
          </a:r>
        </a:p>
      </dgm:t>
    </dgm:pt>
    <dgm:pt modelId="{8E5EE4D1-908E-455C-B8B3-281AD42DEC9A}" type="parTrans" cxnId="{B99CA6C9-28D1-4DDB-B8EC-AED73AD115CA}">
      <dgm:prSet/>
      <dgm:spPr/>
      <dgm:t>
        <a:bodyPr/>
        <a:lstStyle/>
        <a:p>
          <a:endParaRPr lang="en-US" sz="2000" b="0" i="0">
            <a:latin typeface="+mn-lt"/>
          </a:endParaRPr>
        </a:p>
      </dgm:t>
    </dgm:pt>
    <dgm:pt modelId="{B208B24A-E9FD-40A9-B764-FB7C2B7ED8B9}" type="sibTrans" cxnId="{B99CA6C9-28D1-4DDB-B8EC-AED73AD115CA}">
      <dgm:prSet/>
      <dgm:spPr/>
      <dgm:t>
        <a:bodyPr/>
        <a:lstStyle/>
        <a:p>
          <a:endParaRPr lang="en-US" sz="2000" b="0" i="0">
            <a:latin typeface="+mn-lt"/>
          </a:endParaRPr>
        </a:p>
      </dgm:t>
    </dgm:pt>
    <dgm:pt modelId="{91969DED-4CB8-4A14-A50B-3F7B848E46B5}">
      <dgm:prSet phldrT="[Text]" phldr="0" custT="1"/>
      <dgm:spPr/>
      <dgm:t>
        <a:bodyPr/>
        <a:lstStyle/>
        <a:p>
          <a:pPr>
            <a:defRPr b="1"/>
          </a:pPr>
          <a:r>
            <a:rPr lang="en-US" sz="2000" b="1" i="0" dirty="0">
              <a:latin typeface="+mn-lt"/>
            </a:rPr>
            <a:t>Q4</a:t>
          </a:r>
        </a:p>
      </dgm:t>
    </dgm:pt>
    <dgm:pt modelId="{441CD73D-85E1-42A6-BCF8-362A3247E2F3}" type="parTrans" cxnId="{537F2ED0-8BD0-4AD5-B60D-89B660EDA1AC}">
      <dgm:prSet/>
      <dgm:spPr/>
      <dgm:t>
        <a:bodyPr/>
        <a:lstStyle/>
        <a:p>
          <a:endParaRPr lang="en-US" sz="2000" b="0" i="0">
            <a:latin typeface="+mn-lt"/>
          </a:endParaRPr>
        </a:p>
      </dgm:t>
    </dgm:pt>
    <dgm:pt modelId="{81CA8AA2-C0C3-4381-BA8B-413EDD578B83}" type="sibTrans" cxnId="{537F2ED0-8BD0-4AD5-B60D-89B660EDA1AC}">
      <dgm:prSet/>
      <dgm:spPr/>
      <dgm:t>
        <a:bodyPr/>
        <a:lstStyle/>
        <a:p>
          <a:endParaRPr lang="en-US" sz="2000" b="0" i="0">
            <a:latin typeface="+mn-lt"/>
          </a:endParaRPr>
        </a:p>
      </dgm:t>
    </dgm:pt>
    <dgm:pt modelId="{8A04F340-E8E1-4146-9905-E7ADCAEAABD7}">
      <dgm:prSet phldrT="[Text]" phldr="0" custT="1"/>
      <dgm:spPr/>
      <dgm:t>
        <a:bodyPr/>
        <a:lstStyle/>
        <a:p>
          <a:r>
            <a:rPr lang="en-US" sz="1800" b="0" i="0" dirty="0">
              <a:latin typeface="+mn-lt"/>
            </a:rPr>
            <a:t>Product development</a:t>
          </a:r>
        </a:p>
      </dgm:t>
    </dgm:pt>
    <dgm:pt modelId="{4EBD5EC2-45ED-4ED6-8376-97D155A911AE}" type="parTrans" cxnId="{E636BFFB-0404-4D4B-B3F0-C64FDFD9DDEF}">
      <dgm:prSet/>
      <dgm:spPr/>
      <dgm:t>
        <a:bodyPr/>
        <a:lstStyle/>
        <a:p>
          <a:endParaRPr lang="en-US" sz="2000" b="0" i="0">
            <a:latin typeface="+mn-lt"/>
          </a:endParaRPr>
        </a:p>
      </dgm:t>
    </dgm:pt>
    <dgm:pt modelId="{F9CD2A04-6A34-4104-A971-391788B88F55}" type="sibTrans" cxnId="{E636BFFB-0404-4D4B-B3F0-C64FDFD9DDEF}">
      <dgm:prSet/>
      <dgm:spPr/>
      <dgm:t>
        <a:bodyPr/>
        <a:lstStyle/>
        <a:p>
          <a:endParaRPr lang="en-US" sz="2000" b="0" i="0">
            <a:latin typeface="+mn-lt"/>
          </a:endParaRPr>
        </a:p>
      </dgm:t>
    </dgm:pt>
    <dgm:pt modelId="{3CC73758-10C1-47F8-AFA7-1A986D4DDD60}">
      <dgm:prSet phldrT="[Text]" phldr="0" custT="1"/>
      <dgm:spPr/>
      <dgm:t>
        <a:bodyPr/>
        <a:lstStyle/>
        <a:p>
          <a:pPr>
            <a:defRPr b="1"/>
          </a:pPr>
          <a:r>
            <a:rPr lang="en-US" sz="2000" b="1" i="0" dirty="0">
              <a:latin typeface="+mn-lt"/>
            </a:rPr>
            <a:t>Q1</a:t>
          </a:r>
        </a:p>
      </dgm:t>
    </dgm:pt>
    <dgm:pt modelId="{FF6AE4B6-4A2F-49EE-9316-9AF55E77838B}" type="parTrans" cxnId="{4A69F85D-5C15-48FD-893A-B3050E1BADEB}">
      <dgm:prSet/>
      <dgm:spPr/>
      <dgm:t>
        <a:bodyPr/>
        <a:lstStyle/>
        <a:p>
          <a:endParaRPr lang="en-US" sz="2000" b="0" i="0">
            <a:latin typeface="+mn-lt"/>
          </a:endParaRPr>
        </a:p>
      </dgm:t>
    </dgm:pt>
    <dgm:pt modelId="{D8170BBA-6035-4773-8431-FEDD687647FF}" type="sibTrans" cxnId="{4A69F85D-5C15-48FD-893A-B3050E1BADEB}">
      <dgm:prSet/>
      <dgm:spPr/>
      <dgm:t>
        <a:bodyPr/>
        <a:lstStyle/>
        <a:p>
          <a:endParaRPr lang="en-US" sz="2000" b="0" i="0">
            <a:latin typeface="+mn-lt"/>
          </a:endParaRPr>
        </a:p>
      </dgm:t>
    </dgm:pt>
    <dgm:pt modelId="{FD9CA14A-483C-4869-B0C1-7C5FB7EEDBCC}">
      <dgm:prSet phldrT="[Text]" phldr="0" custT="1"/>
      <dgm:spPr/>
      <dgm:t>
        <a:bodyPr/>
        <a:lstStyle/>
        <a:p>
          <a:r>
            <a:rPr lang="en-US" sz="1800" b="0" i="0" dirty="0">
              <a:latin typeface="+mn-lt"/>
            </a:rPr>
            <a:t> User testing</a:t>
          </a:r>
        </a:p>
      </dgm:t>
    </dgm:pt>
    <dgm:pt modelId="{8182A92F-45BA-4CD1-8E43-0B0810A50FEB}" type="parTrans" cxnId="{5EDA943F-300F-408A-A52E-3D5140FD5C22}">
      <dgm:prSet/>
      <dgm:spPr/>
      <dgm:t>
        <a:bodyPr/>
        <a:lstStyle/>
        <a:p>
          <a:endParaRPr lang="en-US" sz="2000" b="0" i="0">
            <a:latin typeface="+mn-lt"/>
          </a:endParaRPr>
        </a:p>
      </dgm:t>
    </dgm:pt>
    <dgm:pt modelId="{914BB93C-EA8A-4B5B-8F06-30DA7C7F4B7B}" type="sibTrans" cxnId="{5EDA943F-300F-408A-A52E-3D5140FD5C22}">
      <dgm:prSet/>
      <dgm:spPr/>
      <dgm:t>
        <a:bodyPr/>
        <a:lstStyle/>
        <a:p>
          <a:endParaRPr lang="en-US" sz="2000" b="0" i="0">
            <a:latin typeface="+mn-lt"/>
          </a:endParaRPr>
        </a:p>
      </dgm:t>
    </dgm:pt>
    <dgm:pt modelId="{D2FE027B-4161-41E1-B4D4-02AECB2E3FA0}">
      <dgm:prSet phldrT="[Text]" phldr="0" custT="1"/>
      <dgm:spPr/>
      <dgm:t>
        <a:bodyPr/>
        <a:lstStyle/>
        <a:p>
          <a:pPr>
            <a:defRPr b="1"/>
          </a:pPr>
          <a:r>
            <a:rPr lang="en-US" sz="2000" b="1" i="0" dirty="0">
              <a:latin typeface="+mn-lt"/>
            </a:rPr>
            <a:t>Q2</a:t>
          </a:r>
        </a:p>
      </dgm:t>
    </dgm:pt>
    <dgm:pt modelId="{88680CFE-3CE0-4842-B3D3-716D3B671238}" type="parTrans" cxnId="{4F4F82A2-02F1-492B-96C1-46C070BEFCE3}">
      <dgm:prSet/>
      <dgm:spPr/>
      <dgm:t>
        <a:bodyPr/>
        <a:lstStyle/>
        <a:p>
          <a:endParaRPr lang="en-US" sz="2000" b="0" i="0">
            <a:latin typeface="+mn-lt"/>
          </a:endParaRPr>
        </a:p>
      </dgm:t>
    </dgm:pt>
    <dgm:pt modelId="{4D59E06B-629C-40B5-96D3-423B7A56C945}" type="sibTrans" cxnId="{4F4F82A2-02F1-492B-96C1-46C070BEFCE3}">
      <dgm:prSet/>
      <dgm:spPr/>
      <dgm:t>
        <a:bodyPr/>
        <a:lstStyle/>
        <a:p>
          <a:endParaRPr lang="en-US" sz="2000" b="0" i="0">
            <a:latin typeface="+mn-lt"/>
          </a:endParaRPr>
        </a:p>
      </dgm:t>
    </dgm:pt>
    <dgm:pt modelId="{2BE415B7-7185-4956-8487-237B40BC0EE5}">
      <dgm:prSet phldrT="[Text]" phldr="0" custT="1"/>
      <dgm:spPr/>
      <dgm:t>
        <a:bodyPr/>
        <a:lstStyle/>
        <a:p>
          <a:r>
            <a:rPr lang="en-US" sz="1800" b="0" i="0" dirty="0">
              <a:latin typeface="+mn-lt"/>
            </a:rPr>
            <a:t>Product launch</a:t>
          </a:r>
        </a:p>
      </dgm:t>
    </dgm:pt>
    <dgm:pt modelId="{A38E847E-0D1D-4F40-9A71-4D5999ADE08B}" type="parTrans" cxnId="{CB32A309-9CA9-4554-941D-519A91A9E733}">
      <dgm:prSet/>
      <dgm:spPr/>
      <dgm:t>
        <a:bodyPr/>
        <a:lstStyle/>
        <a:p>
          <a:endParaRPr lang="en-US" sz="2000" b="0" i="0">
            <a:latin typeface="+mn-lt"/>
          </a:endParaRPr>
        </a:p>
      </dgm:t>
    </dgm:pt>
    <dgm:pt modelId="{F0D1C61C-E3F2-49BA-A2D8-C04A81308E5D}" type="sibTrans" cxnId="{CB32A309-9CA9-4554-941D-519A91A9E733}">
      <dgm:prSet/>
      <dgm:spPr/>
      <dgm:t>
        <a:bodyPr/>
        <a:lstStyle/>
        <a:p>
          <a:endParaRPr lang="en-US" sz="2000" b="0" i="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6">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6">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6">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6">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4362"/>
          <a:ext cx="5651500" cy="0"/>
        </a:xfrm>
        <a:prstGeom prst="line">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5365" y="2023805"/>
          <a:ext cx="1813999" cy="42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i="0" kern="1200" dirty="0">
              <a:latin typeface="+mn-lt"/>
            </a:rPr>
            <a:t>Q3</a:t>
          </a:r>
        </a:p>
      </dsp:txBody>
      <dsp:txXfrm>
        <a:off x="125365" y="2023805"/>
        <a:ext cx="1813999" cy="425865"/>
      </dsp:txXfrm>
    </dsp:sp>
    <dsp:sp modelId="{BA29120C-7C6B-4F62-9079-4AD528BC0744}">
      <dsp:nvSpPr>
        <dsp:cNvPr id="0" name=""/>
        <dsp:cNvSpPr/>
      </dsp:nvSpPr>
      <dsp:spPr>
        <a:xfrm>
          <a:off x="1683" y="525737"/>
          <a:ext cx="2061362" cy="642567"/>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mn-lt"/>
            </a:rPr>
            <a:t>Market research</a:t>
          </a:r>
        </a:p>
      </dsp:txBody>
      <dsp:txXfrm>
        <a:off x="33051" y="557105"/>
        <a:ext cx="1998626" cy="579831"/>
      </dsp:txXfrm>
    </dsp:sp>
    <dsp:sp modelId="{A95DB80B-444A-4D69-B205-3A801BB8524A}">
      <dsp:nvSpPr>
        <dsp:cNvPr id="0" name=""/>
        <dsp:cNvSpPr/>
      </dsp:nvSpPr>
      <dsp:spPr>
        <a:xfrm>
          <a:off x="1032364" y="1168304"/>
          <a:ext cx="0" cy="716057"/>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20955" y="1319053"/>
          <a:ext cx="1813999" cy="42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i="0" kern="1200" dirty="0">
              <a:latin typeface="+mn-lt"/>
            </a:rPr>
            <a:t>Q4</a:t>
          </a:r>
        </a:p>
      </dsp:txBody>
      <dsp:txXfrm>
        <a:off x="1320955" y="1319053"/>
        <a:ext cx="1813999" cy="425865"/>
      </dsp:txXfrm>
    </dsp:sp>
    <dsp:sp modelId="{FA19A0AA-8B0B-4AA8-A80D-08CFFDD3F112}">
      <dsp:nvSpPr>
        <dsp:cNvPr id="0" name=""/>
        <dsp:cNvSpPr/>
      </dsp:nvSpPr>
      <dsp:spPr>
        <a:xfrm>
          <a:off x="1004099" y="1856097"/>
          <a:ext cx="56530" cy="5653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197273" y="2600420"/>
          <a:ext cx="2061362" cy="923690"/>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mn-lt"/>
            </a:rPr>
            <a:t>Product development</a:t>
          </a:r>
        </a:p>
      </dsp:txBody>
      <dsp:txXfrm>
        <a:off x="1242364" y="2645511"/>
        <a:ext cx="1971180" cy="833508"/>
      </dsp:txXfrm>
    </dsp:sp>
    <dsp:sp modelId="{DBD74D6B-057A-432C-9067-BF618C19EB2A}">
      <dsp:nvSpPr>
        <dsp:cNvPr id="0" name=""/>
        <dsp:cNvSpPr/>
      </dsp:nvSpPr>
      <dsp:spPr>
        <a:xfrm>
          <a:off x="2227954" y="1884362"/>
          <a:ext cx="0" cy="716057"/>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16545" y="2023805"/>
          <a:ext cx="1813999" cy="42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i="0" kern="1200" dirty="0">
              <a:latin typeface="+mn-lt"/>
            </a:rPr>
            <a:t>Q1</a:t>
          </a:r>
        </a:p>
      </dsp:txBody>
      <dsp:txXfrm>
        <a:off x="2516545" y="2023805"/>
        <a:ext cx="1813999" cy="425865"/>
      </dsp:txXfrm>
    </dsp:sp>
    <dsp:sp modelId="{0F979253-FD39-4920-BFCA-78C564B167EA}">
      <dsp:nvSpPr>
        <dsp:cNvPr id="0" name=""/>
        <dsp:cNvSpPr/>
      </dsp:nvSpPr>
      <dsp:spPr>
        <a:xfrm>
          <a:off x="2199689" y="1856097"/>
          <a:ext cx="56530" cy="5653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392863" y="525737"/>
          <a:ext cx="2061362" cy="642567"/>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mn-lt"/>
            </a:rPr>
            <a:t> User testing</a:t>
          </a:r>
        </a:p>
      </dsp:txBody>
      <dsp:txXfrm>
        <a:off x="2424231" y="557105"/>
        <a:ext cx="1998626" cy="579831"/>
      </dsp:txXfrm>
    </dsp:sp>
    <dsp:sp modelId="{DCAE8A46-752C-4E82-84CE-E790E1F2918E}">
      <dsp:nvSpPr>
        <dsp:cNvPr id="0" name=""/>
        <dsp:cNvSpPr/>
      </dsp:nvSpPr>
      <dsp:spPr>
        <a:xfrm>
          <a:off x="3423545" y="1168304"/>
          <a:ext cx="0" cy="716057"/>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12135" y="1319053"/>
          <a:ext cx="1813999" cy="42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i="0" kern="1200" dirty="0">
              <a:latin typeface="+mn-lt"/>
            </a:rPr>
            <a:t>Q2</a:t>
          </a:r>
        </a:p>
      </dsp:txBody>
      <dsp:txXfrm>
        <a:off x="3712135" y="1319053"/>
        <a:ext cx="1813999" cy="425865"/>
      </dsp:txXfrm>
    </dsp:sp>
    <dsp:sp modelId="{B6459BF8-D2C3-4018-9C28-98667DC203F4}">
      <dsp:nvSpPr>
        <dsp:cNvPr id="0" name=""/>
        <dsp:cNvSpPr/>
      </dsp:nvSpPr>
      <dsp:spPr>
        <a:xfrm>
          <a:off x="3395279" y="1856097"/>
          <a:ext cx="56530" cy="5653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588454" y="2600420"/>
          <a:ext cx="2061362" cy="642567"/>
        </a:xfrm>
        <a:prstGeom prst="round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mn-lt"/>
            </a:rPr>
            <a:t>Product launch</a:t>
          </a:r>
        </a:p>
      </dsp:txBody>
      <dsp:txXfrm>
        <a:off x="3619822" y="2631788"/>
        <a:ext cx="1998626" cy="579831"/>
      </dsp:txXfrm>
    </dsp:sp>
    <dsp:sp modelId="{086FB9B1-82B2-4197-8B33-6E7FF94F8D2E}">
      <dsp:nvSpPr>
        <dsp:cNvPr id="0" name=""/>
        <dsp:cNvSpPr/>
      </dsp:nvSpPr>
      <dsp:spPr>
        <a:xfrm>
          <a:off x="4619135" y="1884362"/>
          <a:ext cx="0" cy="716057"/>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590869" y="1856097"/>
          <a:ext cx="56530" cy="5653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9/12/2024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9/12/2024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2.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1110.xml.rels>&#65279;<?xml version="1.0" encoding="utf-8"?><Relationships xmlns="http://schemas.openxmlformats.org/package/2006/relationships"><Relationship Type="http://schemas.openxmlformats.org/officeDocument/2006/relationships/image" Target="/ppt/media/image105.svg" Id="rId3" /><Relationship Type="http://schemas.openxmlformats.org/officeDocument/2006/relationships/image" Target="/ppt/media/image95.png" Id="rId2" /><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133.xml.rels>&#65279;<?xml version="1.0" encoding="utf-8"?><Relationships xmlns="http://schemas.openxmlformats.org/package/2006/relationships"><Relationship Type="http://schemas.openxmlformats.org/officeDocument/2006/relationships/image" Target="/ppt/media/image23.svg" Id="rId3"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4.png" Id="rId4" /></Relationships>
</file>

<file path=ppt/slideLayouts/_rels/slideLayout18.xml.rels>&#65279;<?xml version="1.0" encoding="utf-8"?><Relationships xmlns="http://schemas.openxmlformats.org/package/2006/relationships"><Relationship Type="http://schemas.openxmlformats.org/officeDocument/2006/relationships/image" Target="/ppt/media/image23.svg" Id="rId3"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4.png" Id="rId4" /></Relationships>
</file>

<file path=ppt/slideLayouts/_rels/slideLayout27.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34.xml.rels>&#65279;<?xml version="1.0" encoding="utf-8"?><Relationships xmlns="http://schemas.openxmlformats.org/package/2006/relationships"><Relationship Type="http://schemas.openxmlformats.org/officeDocument/2006/relationships/image" Target="/ppt/media/image23.svg" Id="rId3"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4.png" Id="rId4" /></Relationships>
</file>

<file path=ppt/slideLayouts/_rels/slideLayout41.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511.xml.rels>&#65279;<?xml version="1.0" encoding="utf-8"?><Relationships xmlns="http://schemas.openxmlformats.org/package/2006/relationships"><Relationship Type="http://schemas.openxmlformats.org/officeDocument/2006/relationships/image" Target="/ppt/media/image23.svg" Id="rId3" /><Relationship Type="http://schemas.openxmlformats.org/officeDocument/2006/relationships/image" Target="/ppt/media/image13.png" Id="rId2" /><Relationship Type="http://schemas.openxmlformats.org/officeDocument/2006/relationships/slideMaster" Target="/ppt/slideMasters/slideMaster11.xml" Id="rId1" /><Relationship Type="http://schemas.openxmlformats.org/officeDocument/2006/relationships/image" Target="/ppt/media/image44.svg" Id="rId5" /><Relationship Type="http://schemas.openxmlformats.org/officeDocument/2006/relationships/image" Target="/ppt/media/image34.png" Id="rId4" /></Relationships>
</file>

<file path=ppt/slideLayouts/_rels/slideLayout69.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75.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82.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_rels/slideLayout913.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Master" Target="/ppt/slideMasters/slideMaster11.xml" Id="rId1" /><Relationship Type="http://schemas.openxmlformats.org/officeDocument/2006/relationships/image" Target="/ppt/media/image82.svg" Id="rId5" /><Relationship Type="http://schemas.openxmlformats.org/officeDocument/2006/relationships/image" Target="/ppt/media/image72.png" Id="rId4" /></Relationships>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27.xml" Id="rId2"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slideLayout" Target="/ppt/slideLayouts/slideLayout1012.xml" Id="rId10" /><Relationship Type="http://schemas.openxmlformats.org/officeDocument/2006/relationships/slideLayout" Target="/ppt/slideLayouts/slideLayout41.xml" Id="rId4" /><Relationship Type="http://schemas.openxmlformats.org/officeDocument/2006/relationships/slideLayout" Target="/ppt/slideLayouts/slideLayout913.xml" Id="rId9" /><Relationship Type="http://schemas.openxmlformats.org/officeDocument/2006/relationships/theme" Target="/ppt/theme/theme11.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013.xml.rels>&#65279;<?xml version="1.0" encoding="utf-8"?><Relationships xmlns="http://schemas.openxmlformats.org/package/2006/relationships"><Relationship Type="http://schemas.openxmlformats.org/officeDocument/2006/relationships/slideLayout" Target="/ppt/slideLayouts/slideLayout1012.xml" Id="rId1" /></Relationships>
</file>

<file path=ppt/slides/_rels/slide1110.xml.rels>&#65279;<?xml version="1.0" encoding="utf-8"?><Relationships xmlns="http://schemas.openxmlformats.org/package/2006/relationships"><Relationship Type="http://schemas.openxmlformats.org/officeDocument/2006/relationships/image" Target="/ppt/media/image148.png" Id="rId2" /><Relationship Type="http://schemas.openxmlformats.org/officeDocument/2006/relationships/slideLayout" Target="/ppt/slideLayouts/slideLayout1110.xml" Id="rId1" /></Relationships>
</file>

<file path=ppt/slides/_rels/slide126.xml.rels>&#65279;<?xml version="1.0" encoding="utf-8"?><Relationships xmlns="http://schemas.openxmlformats.org/package/2006/relationships"><Relationship Type="http://schemas.openxmlformats.org/officeDocument/2006/relationships/slideLayout" Target="/ppt/slideLayouts/slideLayout126.xml" Id="rId1" /></Relationships>
</file>

<file path=ppt/slides/_rels/slide135.xml.rels>&#65279;<?xml version="1.0" encoding="utf-8"?><Relationships xmlns="http://schemas.openxmlformats.org/package/2006/relationships"><Relationship Type="http://schemas.openxmlformats.org/officeDocument/2006/relationships/slideLayout" Target="/ppt/slideLayouts/slideLayout133.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8.xml" Id="rId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27.xml" Id="rId1" /></Relationships>
</file>

<file path=ppt/slides/_rels/slide33.xml.rels>&#65279;<?xml version="1.0" encoding="utf-8"?><Relationships xmlns="http://schemas.openxmlformats.org/package/2006/relationships"><Relationship Type="http://schemas.openxmlformats.org/officeDocument/2006/relationships/image" Target="/ppt/media/image116.png" Id="rId2" /><Relationship Type="http://schemas.openxmlformats.org/officeDocument/2006/relationships/slideLayout" Target="/ppt/slideLayouts/slideLayout34.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41.xml" Id="rId1" /></Relationships>
</file>

<file path=ppt/slides/_rels/slide512.xml.rels>&#65279;<?xml version="1.0" encoding="utf-8"?><Relationships xmlns="http://schemas.openxmlformats.org/package/2006/relationships"><Relationship Type="http://schemas.openxmlformats.org/officeDocument/2006/relationships/image" Target="/ppt/media/image129.png" Id="rId2" /><Relationship Type="http://schemas.openxmlformats.org/officeDocument/2006/relationships/slideLayout" Target="/ppt/slideLayouts/slideLayout511.xml" Id="rId1" /></Relationships>
</file>

<file path=ppt/slides/_rels/slide611.xml.rels>&#65279;<?xml version="1.0" encoding="utf-8"?><Relationships xmlns="http://schemas.openxmlformats.org/package/2006/relationships"><Relationship Type="http://schemas.openxmlformats.org/officeDocument/2006/relationships/diagramLayout" Target="/ppt/diagrams/layout11.xml" Id="rId3" /><Relationship Type="http://schemas.openxmlformats.org/officeDocument/2006/relationships/diagramData" Target="/ppt/diagrams/data11.xml" Id="rId2" /><Relationship Type="http://schemas.openxmlformats.org/officeDocument/2006/relationships/slideLayout" Target="/ppt/slideLayouts/slideLayout69.xml" Id="rId1" /><Relationship Type="http://schemas.microsoft.com/office/2007/relationships/diagramDrawing" Target="/ppt/diagrams/drawing1.xml" Id="rId6" /><Relationship Type="http://schemas.openxmlformats.org/officeDocument/2006/relationships/diagramColors" Target="/ppt/diagrams/colors11.xml" Id="rId5" /><Relationship Type="http://schemas.openxmlformats.org/officeDocument/2006/relationships/diagramQuickStyle" Target="/ppt/diagrams/quickStyle11.xml" Id="rId4" /></Relationships>
</file>

<file path=ppt/slides/_rels/slide78.xml.rels>&#65279;<?xml version="1.0" encoding="utf-8"?><Relationships xmlns="http://schemas.openxmlformats.org/package/2006/relationships"><Relationship Type="http://schemas.openxmlformats.org/officeDocument/2006/relationships/image" Target="/ppt/media/image137.png" Id="rId2" /><Relationship Type="http://schemas.openxmlformats.org/officeDocument/2006/relationships/slideLayout" Target="/ppt/slideLayouts/slideLayout75.xml" Id="rId1" /></Relationships>
</file>

<file path=ppt/slides/_rels/slide84.xml.rels>&#65279;<?xml version="1.0" encoding="utf-8"?><Relationships xmlns="http://schemas.openxmlformats.org/package/2006/relationships"><Relationship Type="http://schemas.openxmlformats.org/officeDocument/2006/relationships/slideLayout" Target="/ppt/slideLayouts/slideLayout82.xml" Id="rId1" /></Relationships>
</file>

<file path=ppt/slides/_rels/slide92.xml.rels>&#65279;<?xml version="1.0" encoding="utf-8"?><Relationships xmlns="http://schemas.openxmlformats.org/package/2006/relationships"><Relationship Type="http://schemas.openxmlformats.org/officeDocument/2006/relationships/slideLayout" Target="/ppt/slideLayouts/slideLayout913.xml" Id="rId1" /></Relationships>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03ED-5845-9B34-EF4D-77F260C5537F}"/>
              </a:ext>
            </a:extLst>
          </p:cNvPr>
          <p:cNvSpPr>
            <a:spLocks noGrp="1"/>
          </p:cNvSpPr>
          <p:nvPr>
            <p:ph type="title"/>
          </p:nvPr>
        </p:nvSpPr>
        <p:spPr>
          <a:xfrm>
            <a:off x="841248" y="841248"/>
            <a:ext cx="10479024" cy="557784"/>
          </a:xfrm>
        </p:spPr>
        <p:txBody>
          <a:bodyPr/>
          <a:lstStyle/>
          <a:p>
            <a:r>
              <a:rPr lang="en-US" dirty="0"/>
              <a:t>FINANCIAL SNAPSHOT</a:t>
            </a:r>
            <a:br>
              <a:rPr lang="en-US" dirty="0"/>
            </a:br>
            <a:endParaRPr lang="en-US" dirty="0"/>
          </a:p>
        </p:txBody>
      </p:sp>
      <p:graphicFrame>
        <p:nvGraphicFramePr>
          <p:cNvPr id="6" name="Table Placeholder 3">
            <a:extLst>
              <a:ext uri="{FF2B5EF4-FFF2-40B4-BE49-F238E27FC236}">
                <a16:creationId xmlns:a16="http://schemas.microsoft.com/office/drawing/2014/main" id="{29F1D68E-A6BD-BBAF-E58E-99086D82D066}"/>
              </a:ext>
            </a:extLst>
          </p:cNvPr>
          <p:cNvGraphicFramePr>
            <a:graphicFrameLocks noGrp="1"/>
          </p:cNvGraphicFramePr>
          <p:nvPr>
            <p:ph sz="quarter" idx="14"/>
            <p:extLst>
              <p:ext uri="{D42A27DB-BD31-4B8C-83A1-F6EECF244321}">
                <p14:modId xmlns:p14="http://schemas.microsoft.com/office/powerpoint/2010/main" val="2234545431"/>
              </p:ext>
            </p:extLst>
          </p:nvPr>
        </p:nvGraphicFramePr>
        <p:xfrm>
          <a:off x="841375" y="1527175"/>
          <a:ext cx="10477500" cy="4495800"/>
        </p:xfrm>
        <a:graphic>
          <a:graphicData uri="http://schemas.openxmlformats.org/drawingml/2006/table">
            <a:tbl>
              <a:tblPr firstRow="1" bandRow="1">
                <a:tableStyleId>{68D230F3-CF80-4859-8CE7-A43EE81993B5}</a:tableStyleId>
              </a:tblPr>
              <a:tblGrid>
                <a:gridCol w="3886200">
                  <a:extLst>
                    <a:ext uri="{9D8B030D-6E8A-4147-A177-3AD203B41FA5}">
                      <a16:colId xmlns:a16="http://schemas.microsoft.com/office/drawing/2014/main" val="130956065"/>
                    </a:ext>
                  </a:extLst>
                </a:gridCol>
                <a:gridCol w="2197100">
                  <a:extLst>
                    <a:ext uri="{9D8B030D-6E8A-4147-A177-3AD203B41FA5}">
                      <a16:colId xmlns:a16="http://schemas.microsoft.com/office/drawing/2014/main" val="2749965458"/>
                    </a:ext>
                  </a:extLst>
                </a:gridCol>
                <a:gridCol w="2197100">
                  <a:extLst>
                    <a:ext uri="{9D8B030D-6E8A-4147-A177-3AD203B41FA5}">
                      <a16:colId xmlns:a16="http://schemas.microsoft.com/office/drawing/2014/main" val="2116711163"/>
                    </a:ext>
                  </a:extLst>
                </a:gridCol>
                <a:gridCol w="2197100">
                  <a:extLst>
                    <a:ext uri="{9D8B030D-6E8A-4147-A177-3AD203B41FA5}">
                      <a16:colId xmlns:a16="http://schemas.microsoft.com/office/drawing/2014/main" val="1186885001"/>
                    </a:ext>
                  </a:extLst>
                </a:gridCol>
              </a:tblGrid>
              <a:tr h="749300">
                <a:tc>
                  <a:txBody>
                    <a:bodyPr/>
                    <a:lstStyle/>
                    <a:p>
                      <a:r>
                        <a:rPr lang="en-US" sz="2000" b="0" i="0" dirty="0">
                          <a:latin typeface="+mn-lt"/>
                        </a:rPr>
                        <a:t>Metric</a:t>
                      </a:r>
                    </a:p>
                  </a:txBody>
                  <a:tcPr/>
                </a:tc>
                <a:tc>
                  <a:txBody>
                    <a:bodyPr/>
                    <a:lstStyle/>
                    <a:p>
                      <a:r>
                        <a:rPr lang="en-US" sz="2000" b="0" i="0" dirty="0">
                          <a:latin typeface="+mn-lt"/>
                        </a:rPr>
                        <a:t>Current value</a:t>
                      </a:r>
                    </a:p>
                  </a:txBody>
                  <a:tcPr/>
                </a:tc>
                <a:tc>
                  <a:txBody>
                    <a:bodyPr/>
                    <a:lstStyle/>
                    <a:p>
                      <a:r>
                        <a:rPr lang="en-US" sz="2000" b="0" i="0" dirty="0">
                          <a:latin typeface="+mn-lt"/>
                        </a:rPr>
                        <a:t>Previous quarter</a:t>
                      </a:r>
                    </a:p>
                  </a:txBody>
                  <a:tcPr/>
                </a:tc>
                <a:tc>
                  <a:txBody>
                    <a:bodyPr/>
                    <a:lstStyle/>
                    <a:p>
                      <a:r>
                        <a:rPr lang="en-US" sz="2000" b="0" i="0" dirty="0">
                          <a:latin typeface="+mn-lt"/>
                        </a:rPr>
                        <a:t>Change (%)</a:t>
                      </a:r>
                    </a:p>
                  </a:txBody>
                  <a:tcPr/>
                </a:tc>
                <a:extLst>
                  <a:ext uri="{0D108BD9-81ED-4DB2-BD59-A6C34878D82A}">
                    <a16:rowId xmlns:a16="http://schemas.microsoft.com/office/drawing/2014/main" val="3741017008"/>
                  </a:ext>
                </a:extLst>
              </a:tr>
              <a:tr h="749300">
                <a:tc>
                  <a:txBody>
                    <a:bodyPr/>
                    <a:lstStyle/>
                    <a:p>
                      <a:r>
                        <a:rPr lang="en-US" sz="2000" b="0" i="0" dirty="0">
                          <a:latin typeface="+mn-lt"/>
                        </a:rPr>
                        <a:t>Revenue</a:t>
                      </a:r>
                    </a:p>
                  </a:txBody>
                  <a:tcPr/>
                </a:tc>
                <a:tc>
                  <a:txBody>
                    <a:bodyPr/>
                    <a:lstStyle/>
                    <a:p>
                      <a:r>
                        <a:rPr lang="en-US" sz="2000" b="0" i="0" dirty="0">
                          <a:latin typeface="+mn-lt"/>
                        </a:rPr>
                        <a:t>$2,500,000</a:t>
                      </a:r>
                    </a:p>
                  </a:txBody>
                  <a:tcPr/>
                </a:tc>
                <a:tc>
                  <a:txBody>
                    <a:bodyPr/>
                    <a:lstStyle/>
                    <a:p>
                      <a:r>
                        <a:rPr lang="en-US" sz="2000" b="0" i="0" dirty="0">
                          <a:latin typeface="+mn-lt"/>
                        </a:rPr>
                        <a:t>$2,200,000</a:t>
                      </a:r>
                    </a:p>
                  </a:txBody>
                  <a:tcPr/>
                </a:tc>
                <a:tc>
                  <a:txBody>
                    <a:bodyPr/>
                    <a:lstStyle/>
                    <a:p>
                      <a:r>
                        <a:rPr lang="en-US" sz="2000" b="0" i="0" dirty="0">
                          <a:latin typeface="+mn-lt"/>
                        </a:rPr>
                        <a:t>+14%</a:t>
                      </a:r>
                    </a:p>
                  </a:txBody>
                  <a:tcPr/>
                </a:tc>
                <a:extLst>
                  <a:ext uri="{0D108BD9-81ED-4DB2-BD59-A6C34878D82A}">
                    <a16:rowId xmlns:a16="http://schemas.microsoft.com/office/drawing/2014/main" val="511888340"/>
                  </a:ext>
                </a:extLst>
              </a:tr>
              <a:tr h="749300">
                <a:tc>
                  <a:txBody>
                    <a:bodyPr/>
                    <a:lstStyle/>
                    <a:p>
                      <a:r>
                        <a:rPr lang="en-US" sz="2000" b="0" i="0" dirty="0">
                          <a:latin typeface="+mn-lt"/>
                        </a:rPr>
                        <a:t>Operating expenses</a:t>
                      </a:r>
                    </a:p>
                  </a:txBody>
                  <a:tcPr/>
                </a:tc>
                <a:tc>
                  <a:txBody>
                    <a:bodyPr/>
                    <a:lstStyle/>
                    <a:p>
                      <a:r>
                        <a:rPr lang="en-US" sz="2000" b="0" i="0" dirty="0">
                          <a:latin typeface="+mn-lt"/>
                        </a:rPr>
                        <a:t>$1,200,000	</a:t>
                      </a:r>
                    </a:p>
                  </a:txBody>
                  <a:tcPr/>
                </a:tc>
                <a:tc>
                  <a:txBody>
                    <a:bodyPr/>
                    <a:lstStyle/>
                    <a:p>
                      <a:r>
                        <a:rPr lang="en-US" sz="2000" b="0" i="0" dirty="0">
                          <a:latin typeface="+mn-lt"/>
                        </a:rPr>
                        <a:t>$1,400,000	</a:t>
                      </a:r>
                    </a:p>
                  </a:txBody>
                  <a:tcPr/>
                </a:tc>
                <a:tc>
                  <a:txBody>
                    <a:bodyPr/>
                    <a:lstStyle/>
                    <a:p>
                      <a:r>
                        <a:rPr lang="en-US" sz="2000" b="0" i="0" dirty="0">
                          <a:latin typeface="+mn-lt"/>
                        </a:rPr>
                        <a:t>-14%</a:t>
                      </a:r>
                    </a:p>
                  </a:txBody>
                  <a:tcPr/>
                </a:tc>
                <a:extLst>
                  <a:ext uri="{0D108BD9-81ED-4DB2-BD59-A6C34878D82A}">
                    <a16:rowId xmlns:a16="http://schemas.microsoft.com/office/drawing/2014/main" val="3937089168"/>
                  </a:ext>
                </a:extLst>
              </a:tr>
              <a:tr h="749300">
                <a:tc>
                  <a:txBody>
                    <a:bodyPr/>
                    <a:lstStyle/>
                    <a:p>
                      <a:r>
                        <a:rPr lang="en-US" sz="2000" b="0" i="0" dirty="0">
                          <a:latin typeface="+mn-lt"/>
                        </a:rPr>
                        <a:t>Net profit</a:t>
                      </a:r>
                    </a:p>
                  </a:txBody>
                  <a:tcPr/>
                </a:tc>
                <a:tc>
                  <a:txBody>
                    <a:bodyPr/>
                    <a:lstStyle/>
                    <a:p>
                      <a:r>
                        <a:rPr lang="en-US" sz="2000" b="0" i="0" dirty="0">
                          <a:latin typeface="+mn-lt"/>
                        </a:rPr>
                        <a:t>$1,000,000	</a:t>
                      </a:r>
                    </a:p>
                  </a:txBody>
                  <a:tcPr/>
                </a:tc>
                <a:tc>
                  <a:txBody>
                    <a:bodyPr/>
                    <a:lstStyle/>
                    <a:p>
                      <a:r>
                        <a:rPr lang="en-US" sz="2000" b="0" i="0" dirty="0">
                          <a:latin typeface="+mn-lt"/>
                        </a:rPr>
                        <a:t>$800,000	</a:t>
                      </a:r>
                    </a:p>
                  </a:txBody>
                  <a:tcPr/>
                </a:tc>
                <a:tc>
                  <a:txBody>
                    <a:bodyPr/>
                    <a:lstStyle/>
                    <a:p>
                      <a:r>
                        <a:rPr lang="en-US" sz="2000" b="0" i="0" dirty="0">
                          <a:latin typeface="+mn-lt"/>
                        </a:rPr>
                        <a:t>+25%</a:t>
                      </a:r>
                    </a:p>
                  </a:txBody>
                  <a:tcPr/>
                </a:tc>
                <a:extLst>
                  <a:ext uri="{0D108BD9-81ED-4DB2-BD59-A6C34878D82A}">
                    <a16:rowId xmlns:a16="http://schemas.microsoft.com/office/drawing/2014/main" val="1031597798"/>
                  </a:ext>
                </a:extLst>
              </a:tr>
              <a:tr h="749300">
                <a:tc>
                  <a:txBody>
                    <a:bodyPr/>
                    <a:lstStyle/>
                    <a:p>
                      <a:r>
                        <a:rPr lang="en-US" sz="2000" b="0" i="0" dirty="0">
                          <a:latin typeface="+mn-lt"/>
                        </a:rPr>
                        <a:t>Operating margin</a:t>
                      </a:r>
                    </a:p>
                  </a:txBody>
                  <a:tcPr/>
                </a:tc>
                <a:tc>
                  <a:txBody>
                    <a:bodyPr/>
                    <a:lstStyle/>
                    <a:p>
                      <a:r>
                        <a:rPr lang="en-US" sz="2000" b="0" i="0" dirty="0">
                          <a:latin typeface="+mn-lt"/>
                        </a:rPr>
                        <a:t>40%</a:t>
                      </a:r>
                    </a:p>
                  </a:txBody>
                  <a:tcPr/>
                </a:tc>
                <a:tc>
                  <a:txBody>
                    <a:bodyPr/>
                    <a:lstStyle/>
                    <a:p>
                      <a:r>
                        <a:rPr lang="en-US" sz="2000" b="0" i="0" dirty="0">
                          <a:latin typeface="+mn-lt"/>
                        </a:rPr>
                        <a:t>36%</a:t>
                      </a:r>
                    </a:p>
                  </a:txBody>
                  <a:tcPr/>
                </a:tc>
                <a:tc>
                  <a:txBody>
                    <a:bodyPr/>
                    <a:lstStyle/>
                    <a:p>
                      <a:r>
                        <a:rPr lang="en-US" sz="2000" b="0" i="0" dirty="0">
                          <a:latin typeface="+mn-lt"/>
                        </a:rPr>
                        <a:t>+4%</a:t>
                      </a:r>
                    </a:p>
                  </a:txBody>
                  <a:tcPr/>
                </a:tc>
                <a:extLst>
                  <a:ext uri="{0D108BD9-81ED-4DB2-BD59-A6C34878D82A}">
                    <a16:rowId xmlns:a16="http://schemas.microsoft.com/office/drawing/2014/main" val="1194376521"/>
                  </a:ext>
                </a:extLst>
              </a:tr>
              <a:tr h="749300">
                <a:tc>
                  <a:txBody>
                    <a:bodyPr/>
                    <a:lstStyle/>
                    <a:p>
                      <a:r>
                        <a:rPr lang="en-US" sz="2000" b="0" i="0" dirty="0">
                          <a:latin typeface="+mn-lt"/>
                        </a:rPr>
                        <a:t>Cash reserves</a:t>
                      </a:r>
                    </a:p>
                  </a:txBody>
                  <a:tcPr/>
                </a:tc>
                <a:tc>
                  <a:txBody>
                    <a:bodyPr/>
                    <a:lstStyle/>
                    <a:p>
                      <a:r>
                        <a:rPr lang="en-US" sz="2000" b="0" i="0" dirty="0">
                          <a:latin typeface="+mn-lt"/>
                        </a:rPr>
                        <a:t>$5,000,000	</a:t>
                      </a:r>
                    </a:p>
                  </a:txBody>
                  <a:tcPr/>
                </a:tc>
                <a:tc>
                  <a:txBody>
                    <a:bodyPr/>
                    <a:lstStyle/>
                    <a:p>
                      <a:r>
                        <a:rPr lang="en-US" sz="2000" b="0" i="0" dirty="0">
                          <a:latin typeface="+mn-lt"/>
                        </a:rPr>
                        <a:t>$4,500,000	</a:t>
                      </a:r>
                    </a:p>
                  </a:txBody>
                  <a:tcPr/>
                </a:tc>
                <a:tc>
                  <a:txBody>
                    <a:bodyPr/>
                    <a:lstStyle/>
                    <a:p>
                      <a:r>
                        <a:rPr lang="en-US" sz="2000" b="0" i="0" dirty="0">
                          <a:latin typeface="+mn-lt"/>
                        </a:rPr>
                        <a:t>+11%</a:t>
                      </a:r>
                    </a:p>
                  </a:txBody>
                  <a:tcPr/>
                </a:tc>
                <a:extLst>
                  <a:ext uri="{0D108BD9-81ED-4DB2-BD59-A6C34878D82A}">
                    <a16:rowId xmlns:a16="http://schemas.microsoft.com/office/drawing/2014/main" val="1918266800"/>
                  </a:ext>
                </a:extLst>
              </a:tr>
            </a:tbl>
          </a:graphicData>
        </a:graphic>
      </p:graphicFrame>
      <p:sp>
        <p:nvSpPr>
          <p:cNvPr id="4" name="Slide Number Placeholder 3">
            <a:extLst>
              <a:ext uri="{FF2B5EF4-FFF2-40B4-BE49-F238E27FC236}">
                <a16:creationId xmlns:a16="http://schemas.microsoft.com/office/drawing/2014/main" id="{9B333A90-2ED2-EF64-F9B3-7807A3275B8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dirty="0"/>
          </a:p>
        </p:txBody>
      </p:sp>
    </p:spTree>
    <p:extLst>
      <p:ext uri="{BB962C8B-B14F-4D97-AF65-F5344CB8AC3E}">
        <p14:creationId xmlns:p14="http://schemas.microsoft.com/office/powerpoint/2010/main" val="947225569"/>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ountain view from a patio with hanging chair">
            <a:extLst>
              <a:ext uri="{FF2B5EF4-FFF2-40B4-BE49-F238E27FC236}">
                <a16:creationId xmlns:a16="http://schemas.microsoft.com/office/drawing/2014/main" id="{A0F07786-AFE7-7435-7951-DD3C080C3A53}"/>
              </a:ext>
            </a:extLst>
          </p:cNvPr>
          <p:cNvPicPr>
            <a:picLocks noGrp="1" noChangeAspect="1"/>
          </p:cNvPicPr>
          <p:nvPr>
            <p:ph type="pic" sz="quarter" idx="11"/>
          </p:nvPr>
        </p:nvPicPr>
        <p:blipFill>
          <a:blip r:embed="rId2"/>
          <a:srcRect t="20" b="20"/>
          <a:stretch/>
        </p:blipFill>
        <p:spPr>
          <a:xfrm>
            <a:off x="6092952" y="0"/>
            <a:ext cx="6099048" cy="6876288"/>
          </a:xfrm>
        </p:spPr>
      </p:pic>
      <p:sp>
        <p:nvSpPr>
          <p:cNvPr id="33" name="Title 32">
            <a:extLst>
              <a:ext uri="{FF2B5EF4-FFF2-40B4-BE49-F238E27FC236}">
                <a16:creationId xmlns:a16="http://schemas.microsoft.com/office/drawing/2014/main" id="{5D8FACD9-4906-4691-55B9-710FC59D2130}"/>
              </a:ext>
            </a:extLst>
          </p:cNvPr>
          <p:cNvSpPr>
            <a:spLocks noGrp="1"/>
          </p:cNvSpPr>
          <p:nvPr>
            <p:ph type="title"/>
          </p:nvPr>
        </p:nvSpPr>
        <p:spPr>
          <a:xfrm>
            <a:off x="841244" y="832104"/>
            <a:ext cx="6099048" cy="5219236"/>
          </a:xfrm>
        </p:spPr>
        <p:txBody>
          <a:bodyPr/>
          <a:lstStyle/>
          <a:p>
            <a:r>
              <a:rPr lang="en-US" dirty="0"/>
              <a:t>Innovative solutions</a:t>
            </a:r>
            <a:br>
              <a:rPr lang="en-US" dirty="0"/>
            </a:br>
            <a:endParaRPr lang="en-US" dirty="0"/>
          </a:p>
        </p:txBody>
      </p:sp>
      <p:sp>
        <p:nvSpPr>
          <p:cNvPr id="46" name="Text Placeholder 45">
            <a:extLst>
              <a:ext uri="{FF2B5EF4-FFF2-40B4-BE49-F238E27FC236}">
                <a16:creationId xmlns:a16="http://schemas.microsoft.com/office/drawing/2014/main" id="{B7BFD7D2-6C97-1E33-B2CC-6AE1EB9EF8D2}"/>
              </a:ext>
            </a:extLst>
          </p:cNvPr>
          <p:cNvSpPr>
            <a:spLocks noGrp="1"/>
          </p:cNvSpPr>
          <p:nvPr>
            <p:ph type="body" sz="quarter" idx="15"/>
          </p:nvPr>
        </p:nvSpPr>
        <p:spPr/>
        <p:txBody>
          <a:bodyPr/>
          <a:lstStyle/>
          <a:p>
            <a:endParaRPr lang="en-US" dirty="0"/>
          </a:p>
        </p:txBody>
      </p:sp>
      <p:sp>
        <p:nvSpPr>
          <p:cNvPr id="43" name="Text Placeholder 42">
            <a:extLst>
              <a:ext uri="{FF2B5EF4-FFF2-40B4-BE49-F238E27FC236}">
                <a16:creationId xmlns:a16="http://schemas.microsoft.com/office/drawing/2014/main" id="{D45A4C16-121E-2E37-49E9-4A4ACF2C51FB}"/>
              </a:ext>
            </a:extLst>
          </p:cNvPr>
          <p:cNvSpPr>
            <a:spLocks noGrp="1"/>
          </p:cNvSpPr>
          <p:nvPr>
            <p:ph type="body" sz="quarter" idx="12"/>
          </p:nvPr>
        </p:nvSpPr>
        <p:spPr/>
        <p:txBody>
          <a:bodyPr/>
          <a:lstStyle/>
          <a:p>
            <a:endParaRPr lang="en-US" dirty="0"/>
          </a:p>
        </p:txBody>
      </p:sp>
      <p:sp>
        <p:nvSpPr>
          <p:cNvPr id="44" name="Text Placeholder 43">
            <a:extLst>
              <a:ext uri="{FF2B5EF4-FFF2-40B4-BE49-F238E27FC236}">
                <a16:creationId xmlns:a16="http://schemas.microsoft.com/office/drawing/2014/main" id="{D585FA3F-E61C-D66E-07B0-F757A8CA6054}"/>
              </a:ext>
            </a:extLst>
          </p:cNvPr>
          <p:cNvSpPr>
            <a:spLocks noGrp="1"/>
          </p:cNvSpPr>
          <p:nvPr>
            <p:ph type="body" sz="quarter" idx="13"/>
          </p:nvPr>
        </p:nvSpPr>
        <p:spPr/>
        <p:txBody>
          <a:bodyPr/>
          <a:lstStyle/>
          <a:p>
            <a:endParaRPr lang="en-US" dirty="0"/>
          </a:p>
        </p:txBody>
      </p:sp>
      <p:sp>
        <p:nvSpPr>
          <p:cNvPr id="45" name="Text Placeholder 44">
            <a:extLst>
              <a:ext uri="{FF2B5EF4-FFF2-40B4-BE49-F238E27FC236}">
                <a16:creationId xmlns:a16="http://schemas.microsoft.com/office/drawing/2014/main" id="{37E333FD-F3EA-ED3D-DAD7-C1B2247BA3CA}"/>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1783342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841248" y="841248"/>
            <a:ext cx="10479024" cy="557784"/>
          </a:xfrm>
        </p:spPr>
        <p:txBody>
          <a:bodyPr/>
          <a:lstStyle/>
          <a:p>
            <a:r>
              <a:rPr lang="en-US" dirty="0"/>
              <a:t>FUTURE INITIATIVES</a:t>
            </a:r>
            <a:br>
              <a:rPr lang="en-US" dirty="0"/>
            </a:br>
            <a:endParaRPr lang="en-US" dirty="0"/>
          </a:p>
        </p:txBody>
      </p:sp>
      <p:sp>
        <p:nvSpPr>
          <p:cNvPr id="5" name="Content Placeholder 4">
            <a:extLst>
              <a:ext uri="{FF2B5EF4-FFF2-40B4-BE49-F238E27FC236}">
                <a16:creationId xmlns:a16="http://schemas.microsoft.com/office/drawing/2014/main" id="{1E1F25F4-9D5B-F843-24A2-BF1F692DF92A}"/>
              </a:ext>
            </a:extLst>
          </p:cNvPr>
          <p:cNvSpPr>
            <a:spLocks noGrp="1"/>
          </p:cNvSpPr>
          <p:nvPr>
            <p:ph sz="quarter" idx="13"/>
          </p:nvPr>
        </p:nvSpPr>
        <p:spPr>
          <a:xfrm>
            <a:off x="841248" y="1536827"/>
            <a:ext cx="2862072" cy="4479925"/>
          </a:xfrm>
        </p:spPr>
        <p:txBody>
          <a:bodyPr/>
          <a:lstStyle/>
          <a:p>
            <a:r>
              <a:rPr lang="en-US" dirty="0"/>
              <a:t>Green supply chain</a:t>
            </a:r>
          </a:p>
          <a:p>
            <a:r>
              <a:rPr lang="en-US" dirty="0"/>
              <a:t>Reduced carbon </a:t>
            </a:r>
            <a:br>
              <a:rPr lang="en-US" dirty="0"/>
            </a:br>
            <a:r>
              <a:rPr lang="en-US" dirty="0"/>
              <a:t>footprint</a:t>
            </a:r>
          </a:p>
          <a:p>
            <a:r>
              <a:rPr lang="en-US" dirty="0"/>
              <a:t>Waste reduction</a:t>
            </a:r>
          </a:p>
          <a:p>
            <a:r>
              <a:rPr lang="en-US" dirty="0"/>
              <a:t>Water conservation</a:t>
            </a:r>
          </a:p>
          <a:p>
            <a:endParaRPr lang="en-US" dirty="0"/>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4791456" y="1536827"/>
            <a:ext cx="5650992" cy="4480560"/>
          </a:xfrm>
        </p:spPr>
        <p:txBody>
          <a:bodyPr/>
          <a:lstStyle/>
          <a:p>
            <a:r>
              <a:rPr lang="en-US" dirty="0"/>
              <a:t>Product enhancement. Introduce regular updates and features to enhance product offerings.</a:t>
            </a:r>
          </a:p>
          <a:p>
            <a:r>
              <a:rPr lang="en-US" dirty="0"/>
              <a:t>Technology integration. Explore emerging technologies for potential integration into our operations.</a:t>
            </a:r>
          </a:p>
          <a:p>
            <a:r>
              <a:rPr lang="en-US" dirty="0"/>
              <a:t>Collaborative partnerships. Foster collaborations with tech innovators and industry leaders to drive innovation.</a:t>
            </a:r>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12</a:t>
            </a:fld>
            <a:endParaRPr lang="en-US" dirty="0"/>
          </a:p>
        </p:txBody>
      </p:sp>
    </p:spTree>
    <p:extLst>
      <p:ext uri="{BB962C8B-B14F-4D97-AF65-F5344CB8AC3E}">
        <p14:creationId xmlns:p14="http://schemas.microsoft.com/office/powerpoint/2010/main" val="15502942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CC25EE42-B3D5-AD1E-48BE-54CEFF2E3D79}"/>
              </a:ext>
            </a:extLst>
          </p:cNvPr>
          <p:cNvSpPr>
            <a:spLocks noGrp="1"/>
          </p:cNvSpPr>
          <p:nvPr>
            <p:ph type="title"/>
          </p:nvPr>
        </p:nvSpPr>
        <p:spPr/>
        <p:txBody>
          <a:bodyPr/>
          <a:lstStyle/>
          <a:p>
            <a:r>
              <a:rPr lang="en-US" dirty="0"/>
              <a:t>Thank</a:t>
            </a:r>
            <a:br>
              <a:rPr lang="en-US" dirty="0"/>
            </a:br>
            <a:r>
              <a:rPr lang="en-US" dirty="0"/>
              <a:t>you</a:t>
            </a:r>
          </a:p>
        </p:txBody>
      </p:sp>
      <p:sp>
        <p:nvSpPr>
          <p:cNvPr id="15" name="Text Placeholder 14">
            <a:extLst>
              <a:ext uri="{FF2B5EF4-FFF2-40B4-BE49-F238E27FC236}">
                <a16:creationId xmlns:a16="http://schemas.microsoft.com/office/drawing/2014/main" id="{F4027D16-8477-9439-2912-A02011AD8AC6}"/>
              </a:ext>
            </a:extLst>
          </p:cNvPr>
          <p:cNvSpPr>
            <a:spLocks noGrp="1"/>
          </p:cNvSpPr>
          <p:nvPr>
            <p:ph type="body" sz="quarter" idx="11"/>
          </p:nvPr>
        </p:nvSpPr>
        <p:spPr>
          <a:xfrm>
            <a:off x="841375" y="3705309"/>
            <a:ext cx="10479088" cy="2587625"/>
          </a:xfrm>
        </p:spPr>
        <p:txBody>
          <a:bodyPr/>
          <a:lstStyle/>
          <a:p>
            <a:r>
              <a:rPr lang="en-US" dirty="0"/>
              <a:t>PEYTON DAVIS</a:t>
            </a:r>
            <a:br>
              <a:rPr lang="en-US" dirty="0"/>
            </a:br>
            <a:r>
              <a:rPr lang="en-US" dirty="0"/>
              <a:t>424-555-0124</a:t>
            </a:r>
            <a:br>
              <a:rPr lang="en-US" dirty="0"/>
            </a:br>
            <a:r>
              <a:rPr lang="en-US" dirty="0"/>
              <a:t>PEYTON@PROSEWARE.COM</a:t>
            </a:r>
            <a:br>
              <a:rPr lang="en-US" dirty="0"/>
            </a:br>
            <a:r>
              <a:rPr lang="en-US" dirty="0"/>
              <a:t>WWW.PROSEWARE.COM</a:t>
            </a:r>
          </a:p>
        </p:txBody>
      </p:sp>
    </p:spTree>
    <p:extLst>
      <p:ext uri="{BB962C8B-B14F-4D97-AF65-F5344CB8AC3E}">
        <p14:creationId xmlns:p14="http://schemas.microsoft.com/office/powerpoint/2010/main" val="198843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841248" y="841248"/>
            <a:ext cx="10479024" cy="557784"/>
          </a:xfrm>
        </p:spPr>
        <p:txBody>
          <a:bodyPr/>
          <a:lstStyle/>
          <a:p>
            <a:r>
              <a:rPr lang="en-US" dirty="0"/>
              <a:t>Q4 MARKET ANALYSIS</a:t>
            </a:r>
            <a:br>
              <a:rPr lang="en-US" dirty="0"/>
            </a:br>
            <a:endParaRPr lang="en-US" dirty="0"/>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7" y="1536192"/>
            <a:ext cx="10479215" cy="4480560"/>
          </a:xfrm>
        </p:spPr>
        <p:txBody>
          <a:bodyPr/>
          <a:lstStyle/>
          <a:p>
            <a:r>
              <a:rPr lang="en-US" dirty="0"/>
              <a:t>Business </a:t>
            </a:r>
            <a:br>
              <a:rPr lang="en-US" dirty="0"/>
            </a:br>
            <a:r>
              <a:rPr lang="en-US" dirty="0"/>
              <a:t>presentation</a:t>
            </a:r>
          </a:p>
          <a:p>
            <a:endParaRPr lang="en-US" dirty="0"/>
          </a:p>
        </p:txBody>
      </p:sp>
    </p:spTree>
    <p:extLst>
      <p:ext uri="{BB962C8B-B14F-4D97-AF65-F5344CB8AC3E}">
        <p14:creationId xmlns:p14="http://schemas.microsoft.com/office/powerpoint/2010/main" val="1516999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841248" y="841248"/>
            <a:ext cx="10479024" cy="557784"/>
          </a:xfrm>
        </p:spPr>
        <p:txBody>
          <a:bodyPr/>
          <a:lstStyle/>
          <a:p>
            <a:r>
              <a:rPr lang="en-US" dirty="0"/>
              <a:t>Agenda</a:t>
            </a:r>
          </a:p>
        </p:txBody>
      </p:sp>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841248" y="1536827"/>
            <a:ext cx="6556375" cy="4479925"/>
          </a:xfrm>
        </p:spPr>
        <p:txBody>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a:p>
            <a:endParaRPr lang="en-US"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spTree>
    <p:extLst>
      <p:ext uri="{BB962C8B-B14F-4D97-AF65-F5344CB8AC3E}">
        <p14:creationId xmlns:p14="http://schemas.microsoft.com/office/powerpoint/2010/main" val="4132634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dirty="0"/>
              <a:t>NAVIGATE THE FUTURE</a:t>
            </a:r>
            <a:br>
              <a:rPr lang="en-US" dirty="0"/>
            </a:br>
            <a:br>
              <a:rPr lang="en-US" dirty="0"/>
            </a:br>
            <a:endParaRPr lang="en-US" dirty="0"/>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a:lstStyle/>
          <a:p>
            <a:r>
              <a:rPr lang="en-US" dirty="0"/>
              <a:t>Strategies</a:t>
            </a:r>
            <a:br>
              <a:rPr lang="en-US" dirty="0"/>
            </a:br>
            <a:r>
              <a:rPr lang="en-US" dirty="0"/>
              <a:t>for growth</a:t>
            </a:r>
          </a:p>
          <a:p>
            <a:endParaRPr lang="en-US" dirty="0"/>
          </a:p>
        </p:txBody>
      </p:sp>
      <p:pic>
        <p:nvPicPr>
          <p:cNvPr id="5" name="Picture Placeholder 4" descr="Group of people looking at laptop">
            <a:extLst>
              <a:ext uri="{FF2B5EF4-FFF2-40B4-BE49-F238E27FC236}">
                <a16:creationId xmlns:a16="http://schemas.microsoft.com/office/drawing/2014/main" id="{7D207226-A30E-B460-3601-8BA75215004A}"/>
              </a:ext>
            </a:extLst>
          </p:cNvPr>
          <p:cNvPicPr>
            <a:picLocks noGrp="1" noChangeAspect="1"/>
          </p:cNvPicPr>
          <p:nvPr>
            <p:ph type="pic" sz="quarter" idx="11"/>
          </p:nvPr>
        </p:nvPicPr>
        <p:blipFill>
          <a:blip r:embed="rId2"/>
          <a:srcRect t="12" b="12"/>
          <a:stretch/>
        </p:blipFill>
        <p:spPr>
          <a:xfrm>
            <a:off x="6111240" y="2231136"/>
            <a:ext cx="6080760" cy="4626864"/>
          </a:xfrm>
        </p:spPr>
      </p:pic>
    </p:spTree>
    <p:extLst>
      <p:ext uri="{BB962C8B-B14F-4D97-AF65-F5344CB8AC3E}">
        <p14:creationId xmlns:p14="http://schemas.microsoft.com/office/powerpoint/2010/main" val="1746520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dirty="0"/>
              <a:t>CURRENT MARKET ANALYSIS</a:t>
            </a:r>
            <a:br>
              <a:rPr lang="en-US" dirty="0"/>
            </a:br>
            <a:endParaRPr lang="en-US" dirty="0"/>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1248" y="1536827"/>
            <a:ext cx="6556375" cy="4479925"/>
          </a:xfrm>
        </p:spPr>
        <p:txBody>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a:p>
            <a:endParaRPr lang="en-US" dirty="0"/>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Tree>
    <p:extLst>
      <p:ext uri="{BB962C8B-B14F-4D97-AF65-F5344CB8AC3E}">
        <p14:creationId xmlns:p14="http://schemas.microsoft.com/office/powerpoint/2010/main" val="36884750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B087B-CB5E-35C5-3AD8-D1A6E1AF8260}"/>
              </a:ext>
            </a:extLst>
          </p:cNvPr>
          <p:cNvSpPr>
            <a:spLocks noGrp="1"/>
          </p:cNvSpPr>
          <p:nvPr>
            <p:ph type="title"/>
          </p:nvPr>
        </p:nvSpPr>
        <p:spPr>
          <a:xfrm>
            <a:off x="841248" y="841248"/>
            <a:ext cx="10479024" cy="557784"/>
          </a:xfrm>
        </p:spPr>
        <p:txBody>
          <a:bodyPr/>
          <a:lstStyle/>
          <a:p>
            <a:r>
              <a:rPr lang="en-US" dirty="0"/>
              <a:t>UNLOCKING NEW HORIZONS</a:t>
            </a:r>
            <a:br>
              <a:rPr lang="en-US" dirty="0"/>
            </a:br>
            <a:endParaRPr lang="en-US" dirty="0"/>
          </a:p>
        </p:txBody>
      </p:sp>
      <p:sp>
        <p:nvSpPr>
          <p:cNvPr id="4" name="Text Placeholder 3">
            <a:extLst>
              <a:ext uri="{FF2B5EF4-FFF2-40B4-BE49-F238E27FC236}">
                <a16:creationId xmlns:a16="http://schemas.microsoft.com/office/drawing/2014/main" id="{DA26DA25-1172-208C-2C26-5E3AF67E11D5}"/>
              </a:ext>
            </a:extLst>
          </p:cNvPr>
          <p:cNvSpPr>
            <a:spLocks noGrp="1"/>
          </p:cNvSpPr>
          <p:nvPr>
            <p:ph type="body" sz="quarter" idx="10"/>
          </p:nvPr>
        </p:nvSpPr>
        <p:spPr>
          <a:xfrm>
            <a:off x="841247" y="1536192"/>
            <a:ext cx="10479024" cy="2679192"/>
          </a:xfrm>
        </p:spPr>
        <p:txBody>
          <a:bodyPr/>
          <a:lstStyle/>
          <a:p>
            <a:r>
              <a:rPr lang="en-US" dirty="0"/>
              <a:t>Market </a:t>
            </a:r>
            <a:br>
              <a:rPr lang="en-US" dirty="0"/>
            </a:br>
            <a:r>
              <a:rPr lang="en-US" dirty="0"/>
              <a:t>expansion</a:t>
            </a:r>
          </a:p>
          <a:p>
            <a:endParaRPr lang="en-US" dirty="0"/>
          </a:p>
        </p:txBody>
      </p:sp>
      <p:pic>
        <p:nvPicPr>
          <p:cNvPr id="8" name="Picture Placeholder 7" descr="Chairs and umbrellas next to a pool">
            <a:extLst>
              <a:ext uri="{FF2B5EF4-FFF2-40B4-BE49-F238E27FC236}">
                <a16:creationId xmlns:a16="http://schemas.microsoft.com/office/drawing/2014/main" id="{A5263C2E-2D90-6117-E5AF-011208E7AF59}"/>
              </a:ext>
            </a:extLst>
          </p:cNvPr>
          <p:cNvPicPr>
            <a:picLocks noGrp="1" noChangeAspect="1"/>
          </p:cNvPicPr>
          <p:nvPr>
            <p:ph type="pic" sz="quarter" idx="11"/>
          </p:nvPr>
        </p:nvPicPr>
        <p:blipFill>
          <a:blip r:embed="rId2"/>
          <a:srcRect l="9" r="9"/>
          <a:stretch/>
        </p:blipFill>
        <p:spPr>
          <a:xfrm>
            <a:off x="0" y="4462272"/>
            <a:ext cx="12188952" cy="2395728"/>
          </a:xfrm>
        </p:spPr>
      </p:pic>
    </p:spTree>
    <p:extLst>
      <p:ext uri="{BB962C8B-B14F-4D97-AF65-F5344CB8AC3E}">
        <p14:creationId xmlns:p14="http://schemas.microsoft.com/office/powerpoint/2010/main" val="170918044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1FD-9CC8-4CB0-8247-CFAB90695FE8}"/>
              </a:ext>
            </a:extLst>
          </p:cNvPr>
          <p:cNvSpPr>
            <a:spLocks noGrp="1"/>
          </p:cNvSpPr>
          <p:nvPr>
            <p:ph type="title"/>
          </p:nvPr>
        </p:nvSpPr>
        <p:spPr>
          <a:xfrm>
            <a:off x="841248" y="841248"/>
            <a:ext cx="10479024" cy="557784"/>
          </a:xfrm>
        </p:spPr>
        <p:txBody>
          <a:bodyPr/>
          <a:lstStyle/>
          <a:p>
            <a:r>
              <a:rPr lang="en-US" dirty="0"/>
              <a:t>PRODUCT LAUNCH</a:t>
            </a:r>
            <a:br>
              <a:rPr lang="en-US" dirty="0"/>
            </a:br>
            <a:endParaRPr lang="en-US" dirty="0"/>
          </a:p>
        </p:txBody>
      </p:sp>
      <p:sp>
        <p:nvSpPr>
          <p:cNvPr id="5" name="Content Placeholder 4">
            <a:extLst>
              <a:ext uri="{FF2B5EF4-FFF2-40B4-BE49-F238E27FC236}">
                <a16:creationId xmlns:a16="http://schemas.microsoft.com/office/drawing/2014/main" id="{CCAD0987-D595-9D33-A24C-ED016A62A8BD}"/>
              </a:ext>
            </a:extLst>
          </p:cNvPr>
          <p:cNvSpPr>
            <a:spLocks noGrp="1"/>
          </p:cNvSpPr>
          <p:nvPr>
            <p:ph sz="quarter" idx="13"/>
          </p:nvPr>
        </p:nvSpPr>
        <p:spPr>
          <a:xfrm>
            <a:off x="841248" y="1536827"/>
            <a:ext cx="2862072" cy="4479925"/>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a:p>
            <a:endParaRPr lang="en-US" dirty="0"/>
          </a:p>
        </p:txBody>
      </p:sp>
      <p:sp>
        <p:nvSpPr>
          <p:cNvPr id="13" name="Text Placeholder 12">
            <a:extLst>
              <a:ext uri="{FF2B5EF4-FFF2-40B4-BE49-F238E27FC236}">
                <a16:creationId xmlns:a16="http://schemas.microsoft.com/office/drawing/2014/main" id="{630775B9-3753-DF33-4334-9918E70D89CA}"/>
              </a:ext>
            </a:extLst>
          </p:cNvPr>
          <p:cNvSpPr>
            <a:spLocks noGrp="1"/>
          </p:cNvSpPr>
          <p:nvPr>
            <p:ph type="body" sz="quarter" idx="15"/>
          </p:nvPr>
        </p:nvSpPr>
        <p:spPr>
          <a:xfrm>
            <a:off x="4791455" y="1536826"/>
            <a:ext cx="5650992" cy="557784"/>
          </a:xfrm>
        </p:spPr>
        <p:txBody>
          <a:bodyPr/>
          <a:lstStyle/>
          <a:p>
            <a:r>
              <a:rPr lang="en-US" dirty="0"/>
              <a:t>Product launch timeline</a:t>
            </a:r>
          </a:p>
          <a:p>
            <a:endParaRPr lang="en-US" dirty="0"/>
          </a:p>
        </p:txBody>
      </p:sp>
      <p:graphicFrame>
        <p:nvGraphicFramePr>
          <p:cNvPr id="7" name="Content Placeholder 6" descr="A timeline of the product launch">
            <a:extLst>
              <a:ext uri="{FF2B5EF4-FFF2-40B4-BE49-F238E27FC236}">
                <a16:creationId xmlns:a16="http://schemas.microsoft.com/office/drawing/2014/main" id="{7C6232C6-2D10-0E10-D9E1-9A3759D68BAF}"/>
              </a:ext>
            </a:extLst>
          </p:cNvPr>
          <p:cNvGraphicFramePr>
            <a:graphicFrameLocks noGrp="1"/>
          </p:cNvGraphicFramePr>
          <p:nvPr>
            <p:ph sz="quarter" idx="14"/>
            <p:extLst>
              <p:ext uri="{D42A27DB-BD31-4B8C-83A1-F6EECF244321}">
                <p14:modId xmlns:p14="http://schemas.microsoft.com/office/powerpoint/2010/main" val="3343374423"/>
              </p:ext>
            </p:extLst>
          </p:nvPr>
        </p:nvGraphicFramePr>
        <p:xfrm>
          <a:off x="4791075" y="2266950"/>
          <a:ext cx="5651500" cy="3768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6</a:t>
            </a:fld>
            <a:endParaRPr lang="en-US" dirty="0"/>
          </a:p>
        </p:txBody>
      </p:sp>
    </p:spTree>
    <p:extLst>
      <p:ext uri="{BB962C8B-B14F-4D97-AF65-F5344CB8AC3E}">
        <p14:creationId xmlns:p14="http://schemas.microsoft.com/office/powerpoint/2010/main" val="89773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5D67-56B9-4DBB-5270-4A51BFCDAB62}"/>
              </a:ext>
            </a:extLst>
          </p:cNvPr>
          <p:cNvSpPr>
            <a:spLocks noGrp="1"/>
          </p:cNvSpPr>
          <p:nvPr>
            <p:ph type="title"/>
          </p:nvPr>
        </p:nvSpPr>
        <p:spPr>
          <a:xfrm>
            <a:off x="4764024" y="841248"/>
            <a:ext cx="6556248" cy="557784"/>
          </a:xfrm>
        </p:spPr>
        <p:txBody>
          <a:bodyPr/>
          <a:lstStyle/>
          <a:p>
            <a:r>
              <a:rPr lang="en-US" dirty="0"/>
              <a:t>MARKETING STRATEGIES</a:t>
            </a:r>
            <a:br>
              <a:rPr lang="en-US" dirty="0"/>
            </a:br>
            <a:endParaRPr lang="en-US" dirty="0"/>
          </a:p>
        </p:txBody>
      </p:sp>
      <p:pic>
        <p:nvPicPr>
          <p:cNvPr id="7" name="Picture Placeholder 6" descr="Person holding phone with a picture of their food">
            <a:extLst>
              <a:ext uri="{FF2B5EF4-FFF2-40B4-BE49-F238E27FC236}">
                <a16:creationId xmlns:a16="http://schemas.microsoft.com/office/drawing/2014/main" id="{F89C4B25-25A4-FEDF-38C8-1E468838E75B}"/>
              </a:ext>
            </a:extLst>
          </p:cNvPr>
          <p:cNvPicPr>
            <a:picLocks noGrp="1" noChangeAspect="1"/>
          </p:cNvPicPr>
          <p:nvPr>
            <p:ph type="pic" sz="quarter" idx="14"/>
          </p:nvPr>
        </p:nvPicPr>
        <p:blipFill>
          <a:blip r:embed="rId2"/>
          <a:srcRect t="57" b="57"/>
          <a:stretch/>
        </p:blipFill>
        <p:spPr>
          <a:xfrm>
            <a:off x="0" y="836676"/>
            <a:ext cx="3785616" cy="5184648"/>
          </a:xfrm>
        </p:spPr>
      </p:pic>
      <p:sp>
        <p:nvSpPr>
          <p:cNvPr id="5" name="Content Placeholder 4">
            <a:extLst>
              <a:ext uri="{FF2B5EF4-FFF2-40B4-BE49-F238E27FC236}">
                <a16:creationId xmlns:a16="http://schemas.microsoft.com/office/drawing/2014/main" id="{B0A99276-CD22-5991-4B69-10020DC79669}"/>
              </a:ext>
            </a:extLst>
          </p:cNvPr>
          <p:cNvSpPr>
            <a:spLocks noGrp="1"/>
          </p:cNvSpPr>
          <p:nvPr>
            <p:ph sz="quarter" idx="13"/>
          </p:nvPr>
        </p:nvSpPr>
        <p:spPr>
          <a:xfrm>
            <a:off x="4764023" y="1536827"/>
            <a:ext cx="6556247" cy="4479925"/>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a:p>
            <a:endParaRPr lang="en-US" dirty="0"/>
          </a:p>
        </p:txBody>
      </p:sp>
      <p:sp>
        <p:nvSpPr>
          <p:cNvPr id="4" name="Slide Number Placeholder 3">
            <a:extLst>
              <a:ext uri="{FF2B5EF4-FFF2-40B4-BE49-F238E27FC236}">
                <a16:creationId xmlns:a16="http://schemas.microsoft.com/office/drawing/2014/main" id="{0B7D930E-9FE8-F230-9BDF-13B152862EB4}"/>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7</a:t>
            </a:fld>
            <a:endParaRPr lang="en-US" dirty="0"/>
          </a:p>
        </p:txBody>
      </p:sp>
    </p:spTree>
    <p:extLst>
      <p:ext uri="{BB962C8B-B14F-4D97-AF65-F5344CB8AC3E}">
        <p14:creationId xmlns:p14="http://schemas.microsoft.com/office/powerpoint/2010/main" val="3986998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ACF3-596C-92A5-7AD1-A2B11C037104}"/>
              </a:ext>
            </a:extLst>
          </p:cNvPr>
          <p:cNvSpPr>
            <a:spLocks noGrp="1"/>
          </p:cNvSpPr>
          <p:nvPr>
            <p:ph type="title"/>
          </p:nvPr>
        </p:nvSpPr>
        <p:spPr>
          <a:xfrm>
            <a:off x="841248" y="841248"/>
            <a:ext cx="10479024" cy="557784"/>
          </a:xfrm>
        </p:spPr>
        <p:txBody>
          <a:bodyPr/>
          <a:lstStyle/>
          <a:p>
            <a:r>
              <a:rPr lang="en-US" dirty="0"/>
              <a:t>FINANCIAL OVERVIEW</a:t>
            </a:r>
            <a:br>
              <a:rPr lang="en-US" dirty="0"/>
            </a:br>
            <a:endParaRPr lang="en-US" dirty="0"/>
          </a:p>
        </p:txBody>
      </p:sp>
      <p:sp>
        <p:nvSpPr>
          <p:cNvPr id="5" name="Content Placeholder 4">
            <a:extLst>
              <a:ext uri="{FF2B5EF4-FFF2-40B4-BE49-F238E27FC236}">
                <a16:creationId xmlns:a16="http://schemas.microsoft.com/office/drawing/2014/main" id="{F275BAFA-03AB-7B89-1CA0-DC09783ECB36}"/>
              </a:ext>
            </a:extLst>
          </p:cNvPr>
          <p:cNvSpPr>
            <a:spLocks noGrp="1"/>
          </p:cNvSpPr>
          <p:nvPr>
            <p:ph sz="quarter" idx="13"/>
          </p:nvPr>
        </p:nvSpPr>
        <p:spPr>
          <a:xfrm>
            <a:off x="841248" y="1536827"/>
            <a:ext cx="2862072" cy="4479925"/>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a:p>
            <a:endParaRPr lang="en-US" dirty="0"/>
          </a:p>
        </p:txBody>
      </p:sp>
      <p:sp>
        <p:nvSpPr>
          <p:cNvPr id="6" name="Content Placeholder 5">
            <a:extLst>
              <a:ext uri="{FF2B5EF4-FFF2-40B4-BE49-F238E27FC236}">
                <a16:creationId xmlns:a16="http://schemas.microsoft.com/office/drawing/2014/main" id="{8CADD977-4332-7D76-F599-EBBFE0504DF5}"/>
              </a:ext>
            </a:extLst>
          </p:cNvPr>
          <p:cNvSpPr>
            <a:spLocks noGrp="1"/>
          </p:cNvSpPr>
          <p:nvPr>
            <p:ph sz="quarter" idx="14"/>
          </p:nvPr>
        </p:nvSpPr>
        <p:spPr>
          <a:xfrm>
            <a:off x="4791456" y="1536827"/>
            <a:ext cx="5650992" cy="4480560"/>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a:p>
            <a:endParaRPr lang="en-US" dirty="0"/>
          </a:p>
        </p:txBody>
      </p:sp>
      <p:sp>
        <p:nvSpPr>
          <p:cNvPr id="4" name="Slide Number Placeholder 3">
            <a:extLst>
              <a:ext uri="{FF2B5EF4-FFF2-40B4-BE49-F238E27FC236}">
                <a16:creationId xmlns:a16="http://schemas.microsoft.com/office/drawing/2014/main" id="{69EB7C78-0890-627E-C852-B11CAB85CFE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dirty="0"/>
          </a:p>
        </p:txBody>
      </p:sp>
    </p:spTree>
    <p:extLst>
      <p:ext uri="{BB962C8B-B14F-4D97-AF65-F5344CB8AC3E}">
        <p14:creationId xmlns:p14="http://schemas.microsoft.com/office/powerpoint/2010/main" val="40502818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F643-9DF2-B730-72CE-75663E4FF0DF}"/>
              </a:ext>
            </a:extLst>
          </p:cNvPr>
          <p:cNvSpPr>
            <a:spLocks noGrp="1"/>
          </p:cNvSpPr>
          <p:nvPr>
            <p:ph type="title"/>
          </p:nvPr>
        </p:nvSpPr>
        <p:spPr>
          <a:xfrm>
            <a:off x="841248" y="841248"/>
            <a:ext cx="10479024" cy="557784"/>
          </a:xfrm>
        </p:spPr>
        <p:txBody>
          <a:bodyPr/>
          <a:lstStyle/>
          <a:p>
            <a:r>
              <a:rPr lang="en-US" dirty="0"/>
              <a:t>QUARTERLY TARGETS</a:t>
            </a:r>
            <a:br>
              <a:rPr lang="en-US" dirty="0"/>
            </a:br>
            <a:endParaRPr lang="en-US" dirty="0"/>
          </a:p>
        </p:txBody>
      </p:sp>
      <p:sp>
        <p:nvSpPr>
          <p:cNvPr id="5" name="Content Placeholder 4">
            <a:extLst>
              <a:ext uri="{FF2B5EF4-FFF2-40B4-BE49-F238E27FC236}">
                <a16:creationId xmlns:a16="http://schemas.microsoft.com/office/drawing/2014/main" id="{AFF29AD4-BB7A-FB89-7276-12ECA4CCCE53}"/>
              </a:ext>
            </a:extLst>
          </p:cNvPr>
          <p:cNvSpPr>
            <a:spLocks noGrp="1"/>
          </p:cNvSpPr>
          <p:nvPr>
            <p:ph sz="quarter" idx="13"/>
          </p:nvPr>
        </p:nvSpPr>
        <p:spPr>
          <a:xfrm>
            <a:off x="841248" y="1536827"/>
            <a:ext cx="2862072" cy="4479925"/>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7" name="Table Placeholder 2">
            <a:extLst>
              <a:ext uri="{FF2B5EF4-FFF2-40B4-BE49-F238E27FC236}">
                <a16:creationId xmlns:a16="http://schemas.microsoft.com/office/drawing/2014/main" id="{75CBC584-0DF7-369A-1E66-DDC01BBDB692}"/>
              </a:ext>
            </a:extLst>
          </p:cNvPr>
          <p:cNvGraphicFramePr>
            <a:graphicFrameLocks noGrp="1"/>
          </p:cNvGraphicFramePr>
          <p:nvPr>
            <p:ph sz="quarter" idx="14"/>
            <p:extLst>
              <p:ext uri="{D42A27DB-BD31-4B8C-83A1-F6EECF244321}">
                <p14:modId xmlns:p14="http://schemas.microsoft.com/office/powerpoint/2010/main" val="3428050937"/>
              </p:ext>
            </p:extLst>
          </p:nvPr>
        </p:nvGraphicFramePr>
        <p:xfrm>
          <a:off x="4727575" y="1536700"/>
          <a:ext cx="6591300" cy="4479760"/>
        </p:xfrm>
        <a:graphic>
          <a:graphicData uri="http://schemas.openxmlformats.org/drawingml/2006/table">
            <a:tbl>
              <a:tblPr firstRow="1" bandRow="1">
                <a:tableStyleId>{68D230F3-CF80-4859-8CE7-A43EE81993B5}</a:tableStyleId>
              </a:tblPr>
              <a:tblGrid>
                <a:gridCol w="1647825">
                  <a:extLst>
                    <a:ext uri="{9D8B030D-6E8A-4147-A177-3AD203B41FA5}">
                      <a16:colId xmlns:a16="http://schemas.microsoft.com/office/drawing/2014/main" val="30750867"/>
                    </a:ext>
                  </a:extLst>
                </a:gridCol>
                <a:gridCol w="1647825">
                  <a:extLst>
                    <a:ext uri="{9D8B030D-6E8A-4147-A177-3AD203B41FA5}">
                      <a16:colId xmlns:a16="http://schemas.microsoft.com/office/drawing/2014/main" val="1038941322"/>
                    </a:ext>
                  </a:extLst>
                </a:gridCol>
                <a:gridCol w="1647825">
                  <a:extLst>
                    <a:ext uri="{9D8B030D-6E8A-4147-A177-3AD203B41FA5}">
                      <a16:colId xmlns:a16="http://schemas.microsoft.com/office/drawing/2014/main" val="529645500"/>
                    </a:ext>
                  </a:extLst>
                </a:gridCol>
                <a:gridCol w="1647825">
                  <a:extLst>
                    <a:ext uri="{9D8B030D-6E8A-4147-A177-3AD203B41FA5}">
                      <a16:colId xmlns:a16="http://schemas.microsoft.com/office/drawing/2014/main" val="3469610457"/>
                    </a:ext>
                  </a:extLst>
                </a:gridCol>
              </a:tblGrid>
              <a:tr h="895952">
                <a:tc>
                  <a:txBody>
                    <a:bodyPr/>
                    <a:lstStyle/>
                    <a:p>
                      <a:r>
                        <a:rPr lang="en-US" sz="2000" b="0" i="0" dirty="0">
                          <a:latin typeface="+mn-lt"/>
                        </a:rPr>
                        <a:t>Quarter</a:t>
                      </a:r>
                    </a:p>
                  </a:txBody>
                  <a:tcPr/>
                </a:tc>
                <a:tc>
                  <a:txBody>
                    <a:bodyPr/>
                    <a:lstStyle/>
                    <a:p>
                      <a:r>
                        <a:rPr lang="en-US" sz="2000" b="0" i="0" dirty="0">
                          <a:latin typeface="+mn-lt"/>
                        </a:rPr>
                        <a:t>Revenue growth (%)</a:t>
                      </a:r>
                    </a:p>
                  </a:txBody>
                  <a:tcPr/>
                </a:tc>
                <a:tc>
                  <a:txBody>
                    <a:bodyPr/>
                    <a:lstStyle/>
                    <a:p>
                      <a:r>
                        <a:rPr lang="en-US" sz="2000" b="0" i="0" dirty="0">
                          <a:latin typeface="+mn-lt"/>
                        </a:rPr>
                        <a:t>Market share increase (%)</a:t>
                      </a:r>
                    </a:p>
                  </a:txBody>
                  <a:tcPr/>
                </a:tc>
                <a:tc>
                  <a:txBody>
                    <a:bodyPr/>
                    <a:lstStyle/>
                    <a:p>
                      <a:r>
                        <a:rPr lang="en-US" sz="2000" b="0" i="0" dirty="0">
                          <a:latin typeface="+mn-lt"/>
                        </a:rPr>
                        <a:t>Customer acquisition</a:t>
                      </a:r>
                    </a:p>
                  </a:txBody>
                  <a:tcPr/>
                </a:tc>
                <a:extLst>
                  <a:ext uri="{0D108BD9-81ED-4DB2-BD59-A6C34878D82A}">
                    <a16:rowId xmlns:a16="http://schemas.microsoft.com/office/drawing/2014/main" val="4251432886"/>
                  </a:ext>
                </a:extLst>
              </a:tr>
              <a:tr h="895952">
                <a:tc>
                  <a:txBody>
                    <a:bodyPr/>
                    <a:lstStyle/>
                    <a:p>
                      <a:r>
                        <a:rPr lang="en-US" sz="2000" b="0" i="0" dirty="0">
                          <a:latin typeface="+mn-lt"/>
                        </a:rPr>
                        <a:t>Q1</a:t>
                      </a:r>
                    </a:p>
                  </a:txBody>
                  <a:tcPr/>
                </a:tc>
                <a:tc>
                  <a:txBody>
                    <a:bodyPr/>
                    <a:lstStyle/>
                    <a:p>
                      <a:r>
                        <a:rPr lang="en-US" sz="2000" b="0" i="0" dirty="0">
                          <a:latin typeface="+mn-lt"/>
                        </a:rPr>
                        <a:t>12</a:t>
                      </a:r>
                    </a:p>
                  </a:txBody>
                  <a:tcPr/>
                </a:tc>
                <a:tc>
                  <a:txBody>
                    <a:bodyPr/>
                    <a:lstStyle/>
                    <a:p>
                      <a:r>
                        <a:rPr lang="en-US" sz="2000" b="0" i="0" dirty="0">
                          <a:latin typeface="+mn-lt"/>
                        </a:rPr>
                        <a:t>2</a:t>
                      </a:r>
                    </a:p>
                  </a:txBody>
                  <a:tcPr/>
                </a:tc>
                <a:tc>
                  <a:txBody>
                    <a:bodyPr/>
                    <a:lstStyle/>
                    <a:p>
                      <a:r>
                        <a:rPr lang="en-US" sz="2000" b="0" i="0" dirty="0">
                          <a:latin typeface="+mn-lt"/>
                        </a:rPr>
                        <a:t>500</a:t>
                      </a:r>
                    </a:p>
                  </a:txBody>
                  <a:tcPr/>
                </a:tc>
                <a:extLst>
                  <a:ext uri="{0D108BD9-81ED-4DB2-BD59-A6C34878D82A}">
                    <a16:rowId xmlns:a16="http://schemas.microsoft.com/office/drawing/2014/main" val="360240625"/>
                  </a:ext>
                </a:extLst>
              </a:tr>
              <a:tr h="895952">
                <a:tc>
                  <a:txBody>
                    <a:bodyPr/>
                    <a:lstStyle/>
                    <a:p>
                      <a:r>
                        <a:rPr lang="en-US" sz="2000" b="0" i="0" dirty="0">
                          <a:latin typeface="+mn-lt"/>
                        </a:rPr>
                        <a:t>Q2</a:t>
                      </a:r>
                    </a:p>
                  </a:txBody>
                  <a:tcPr/>
                </a:tc>
                <a:tc>
                  <a:txBody>
                    <a:bodyPr/>
                    <a:lstStyle/>
                    <a:p>
                      <a:r>
                        <a:rPr lang="en-US" sz="2000" b="0" i="0" dirty="0">
                          <a:latin typeface="+mn-lt"/>
                        </a:rPr>
                        <a:t>15</a:t>
                      </a:r>
                    </a:p>
                  </a:txBody>
                  <a:tcPr/>
                </a:tc>
                <a:tc>
                  <a:txBody>
                    <a:bodyPr/>
                    <a:lstStyle/>
                    <a:p>
                      <a:r>
                        <a:rPr lang="en-US" sz="2000" b="0" i="0" dirty="0">
                          <a:latin typeface="+mn-lt"/>
                        </a:rPr>
                        <a:t>3</a:t>
                      </a:r>
                    </a:p>
                  </a:txBody>
                  <a:tcPr/>
                </a:tc>
                <a:tc>
                  <a:txBody>
                    <a:bodyPr/>
                    <a:lstStyle/>
                    <a:p>
                      <a:r>
                        <a:rPr lang="en-US" sz="2000" b="0" i="0" dirty="0">
                          <a:latin typeface="+mn-lt"/>
                        </a:rPr>
                        <a:t>600</a:t>
                      </a:r>
                    </a:p>
                  </a:txBody>
                  <a:tcPr/>
                </a:tc>
                <a:extLst>
                  <a:ext uri="{0D108BD9-81ED-4DB2-BD59-A6C34878D82A}">
                    <a16:rowId xmlns:a16="http://schemas.microsoft.com/office/drawing/2014/main" val="2762393470"/>
                  </a:ext>
                </a:extLst>
              </a:tr>
              <a:tr h="895952">
                <a:tc>
                  <a:txBody>
                    <a:bodyPr/>
                    <a:lstStyle/>
                    <a:p>
                      <a:r>
                        <a:rPr lang="en-US" sz="2000" b="0" i="0" dirty="0">
                          <a:latin typeface="+mn-lt"/>
                        </a:rPr>
                        <a:t>Q3</a:t>
                      </a:r>
                    </a:p>
                  </a:txBody>
                  <a:tcPr/>
                </a:tc>
                <a:tc>
                  <a:txBody>
                    <a:bodyPr/>
                    <a:lstStyle/>
                    <a:p>
                      <a:r>
                        <a:rPr lang="en-US" sz="2000" b="0" i="0" dirty="0">
                          <a:latin typeface="+mn-lt"/>
                        </a:rPr>
                        <a:t>18</a:t>
                      </a:r>
                    </a:p>
                  </a:txBody>
                  <a:tcPr/>
                </a:tc>
                <a:tc>
                  <a:txBody>
                    <a:bodyPr/>
                    <a:lstStyle/>
                    <a:p>
                      <a:r>
                        <a:rPr lang="en-US" sz="2000" b="0" i="0" dirty="0">
                          <a:latin typeface="+mn-lt"/>
                        </a:rPr>
                        <a:t>4</a:t>
                      </a:r>
                    </a:p>
                  </a:txBody>
                  <a:tcPr/>
                </a:tc>
                <a:tc>
                  <a:txBody>
                    <a:bodyPr/>
                    <a:lstStyle/>
                    <a:p>
                      <a:r>
                        <a:rPr lang="en-US" sz="2000" b="0" i="0" dirty="0">
                          <a:latin typeface="+mn-lt"/>
                        </a:rPr>
                        <a:t>700</a:t>
                      </a:r>
                    </a:p>
                  </a:txBody>
                  <a:tcPr/>
                </a:tc>
                <a:extLst>
                  <a:ext uri="{0D108BD9-81ED-4DB2-BD59-A6C34878D82A}">
                    <a16:rowId xmlns:a16="http://schemas.microsoft.com/office/drawing/2014/main" val="1311364400"/>
                  </a:ext>
                </a:extLst>
              </a:tr>
              <a:tr h="895952">
                <a:tc>
                  <a:txBody>
                    <a:bodyPr/>
                    <a:lstStyle/>
                    <a:p>
                      <a:r>
                        <a:rPr lang="en-US" sz="2000" b="0" i="0" dirty="0">
                          <a:latin typeface="+mn-lt"/>
                        </a:rPr>
                        <a:t>Q4</a:t>
                      </a:r>
                    </a:p>
                  </a:txBody>
                  <a:tcPr/>
                </a:tc>
                <a:tc>
                  <a:txBody>
                    <a:bodyPr/>
                    <a:lstStyle/>
                    <a:p>
                      <a:r>
                        <a:rPr lang="en-US" sz="2000" b="0" i="0" dirty="0">
                          <a:latin typeface="+mn-lt"/>
                        </a:rPr>
                        <a:t>20</a:t>
                      </a:r>
                    </a:p>
                  </a:txBody>
                  <a:tcPr/>
                </a:tc>
                <a:tc>
                  <a:txBody>
                    <a:bodyPr/>
                    <a:lstStyle/>
                    <a:p>
                      <a:r>
                        <a:rPr lang="en-US" sz="2000" b="0" i="0" dirty="0">
                          <a:latin typeface="+mn-lt"/>
                        </a:rPr>
                        <a:t>5</a:t>
                      </a:r>
                    </a:p>
                  </a:txBody>
                  <a:tcPr/>
                </a:tc>
                <a:tc>
                  <a:txBody>
                    <a:bodyPr/>
                    <a:lstStyle/>
                    <a:p>
                      <a:r>
                        <a:rPr lang="en-US" sz="2000" b="0" i="0" dirty="0">
                          <a:latin typeface="+mn-lt"/>
                        </a:rPr>
                        <a:t>800</a:t>
                      </a:r>
                    </a:p>
                  </a:txBody>
                  <a:tcPr/>
                </a:tc>
                <a:extLst>
                  <a:ext uri="{0D108BD9-81ED-4DB2-BD59-A6C34878D82A}">
                    <a16:rowId xmlns:a16="http://schemas.microsoft.com/office/drawing/2014/main" val="2526263980"/>
                  </a:ext>
                </a:extLst>
              </a:tr>
            </a:tbl>
          </a:graphicData>
        </a:graphic>
      </p:graphicFrame>
      <p:sp>
        <p:nvSpPr>
          <p:cNvPr id="4" name="Slide Number Placeholder 3">
            <a:extLst>
              <a:ext uri="{FF2B5EF4-FFF2-40B4-BE49-F238E27FC236}">
                <a16:creationId xmlns:a16="http://schemas.microsoft.com/office/drawing/2014/main" id="{D425AA3C-075D-E8DD-D48B-DA9E07CBE09F}"/>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9</a:t>
            </a:fld>
            <a:endParaRPr lang="en-US" dirty="0"/>
          </a:p>
        </p:txBody>
      </p:sp>
    </p:spTree>
    <p:extLst>
      <p:ext uri="{BB962C8B-B14F-4D97-AF65-F5344CB8AC3E}">
        <p14:creationId xmlns:p14="http://schemas.microsoft.com/office/powerpoint/2010/main" val="558281240"/>
      </p:ext>
    </p:extLst>
  </p:cSld>
  <p:clrMapOvr>
    <a:masterClrMapping/>
  </p:clrMapOvr>
</p:sld>
</file>

<file path=ppt/theme/theme1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3.xml><?xml version="1.0" encoding="utf-8"?>
<ds:datastoreItem xmlns:ds="http://schemas.openxmlformats.org/officeDocument/2006/customXml" ds:itemID="{146EB691-4DD5-4558-B7D1-3EA8CC81E288}"/>
</file>

<file path=customXml/itemProps22.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1.xml><?xml version="1.0" encoding="utf-8"?>
<ds:datastoreItem xmlns:ds="http://schemas.openxmlformats.org/officeDocument/2006/customXml" ds:itemID="{55E72E99-0076-433E-AD3A-575A11FAB73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2573</ap:TotalTime>
  <ap:Words>417</ap:Words>
  <ap:Application>Microsoft Office PowerPoint</ap:Application>
  <ap:PresentationFormat>Widescreen</ap:PresentationFormat>
  <ap:Paragraphs>108</ap:Paragraphs>
  <ap:Slides>13</ap:Slides>
  <ap:Notes>0</ap:Notes>
  <ap:HiddenSlides>0</ap:HiddenSlides>
  <ap:MMClips>0</ap:MMClips>
  <ap:ScaleCrop>false</ap:ScaleCrop>
  <ap:HeadingPairs>
    <vt:vector baseType="variant" size="6">
      <vt:variant>
        <vt:lpstr>Fonts Used</vt:lpstr>
      </vt:variant>
      <vt:variant>
        <vt:i4>4</vt:i4>
      </vt:variant>
      <vt:variant>
        <vt:lpstr>Theme</vt:lpstr>
      </vt:variant>
      <vt:variant>
        <vt:i4>1</vt:i4>
      </vt:variant>
      <vt:variant>
        <vt:lpstr>Slide Titles</vt:lpstr>
      </vt:variant>
      <vt:variant>
        <vt:i4>13</vt:i4>
      </vt:variant>
    </vt:vector>
  </ap:HeadingPairs>
  <ap:TitlesOfParts>
    <vt:vector baseType="lpstr" size="18">
      <vt:lpstr>Aptos</vt:lpstr>
      <vt:lpstr>Aptos Light</vt:lpstr>
      <vt:lpstr>Arial</vt:lpstr>
      <vt:lpstr>Calibri</vt:lpstr>
      <vt:lpstr>Custom</vt:lpstr>
      <vt:lpstr>Q4 MARKET ANALYSIS </vt:lpstr>
      <vt:lpstr>Agenda</vt:lpstr>
      <vt:lpstr>NAVIGATE THE FUTURE  </vt:lpstr>
      <vt:lpstr>CURRENT MARKET ANALYSIS </vt:lpstr>
      <vt:lpstr>UNLOCKING NEW HORIZONS </vt:lpstr>
      <vt:lpstr>PRODUCT LAUNCH </vt:lpstr>
      <vt:lpstr>MARKETING STRATEGIES </vt:lpstr>
      <vt:lpstr>FINANCIAL OVERVIEW </vt:lpstr>
      <vt:lpstr>QUARTERLY TARGETS </vt:lpstr>
      <vt:lpstr>FINANCIAL SNAPSHOT </vt:lpstr>
      <vt:lpstr>Innovative solutions </vt:lpstr>
      <vt:lpstr>FUTURE INITIATIVES </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2023-08-29T05:36:21Z</dcterms:created>
  <dcterms:modified xsi:type="dcterms:W3CDTF">2024-09-12T06:23:00Z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